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7"/>
  </p:notesMasterIdLst>
  <p:handoutMasterIdLst>
    <p:handoutMasterId r:id="rId28"/>
  </p:handoutMasterIdLst>
  <p:sldIdLst>
    <p:sldId id="256" r:id="rId5"/>
    <p:sldId id="257" r:id="rId6"/>
    <p:sldId id="263" r:id="rId7"/>
    <p:sldId id="266" r:id="rId8"/>
    <p:sldId id="269" r:id="rId9"/>
    <p:sldId id="270" r:id="rId10"/>
    <p:sldId id="271" r:id="rId11"/>
    <p:sldId id="272" r:id="rId12"/>
    <p:sldId id="273" r:id="rId13"/>
    <p:sldId id="280" r:id="rId14"/>
    <p:sldId id="261" r:id="rId15"/>
    <p:sldId id="265" r:id="rId16"/>
    <p:sldId id="267" r:id="rId17"/>
    <p:sldId id="274" r:id="rId18"/>
    <p:sldId id="275" r:id="rId19"/>
    <p:sldId id="276" r:id="rId20"/>
    <p:sldId id="277" r:id="rId21"/>
    <p:sldId id="278" r:id="rId22"/>
    <p:sldId id="281" r:id="rId23"/>
    <p:sldId id="282" r:id="rId24"/>
    <p:sldId id="283" r:id="rId25"/>
    <p:sldId id="262"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98" autoAdjust="0"/>
    <p:restoredTop sz="70234" autoAdjust="0"/>
  </p:normalViewPr>
  <p:slideViewPr>
    <p:cSldViewPr snapToGrid="0" showGuides="1">
      <p:cViewPr varScale="1">
        <p:scale>
          <a:sx n="51" d="100"/>
          <a:sy n="51" d="100"/>
        </p:scale>
        <p:origin x="1064" y="48"/>
      </p:cViewPr>
      <p:guideLst>
        <p:guide orient="horz" pos="2160"/>
        <p:guide pos="3840"/>
      </p:guideLst>
    </p:cSldViewPr>
  </p:slideViewPr>
  <p:notesTextViewPr>
    <p:cViewPr>
      <p:scale>
        <a:sx n="1" d="1"/>
        <a:sy n="1" d="1"/>
      </p:scale>
      <p:origin x="0" y="0"/>
    </p:cViewPr>
  </p:notesTextViewPr>
  <p:notesViewPr>
    <p:cSldViewPr snapToGrid="0" showGuides="1">
      <p:cViewPr varScale="1">
        <p:scale>
          <a:sx n="58" d="100"/>
          <a:sy n="58" d="100"/>
        </p:scale>
        <p:origin x="1974"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3CEAAF3-9831-450B-8D59-2C09DB96C8FC}" type="datetimeFigureOut">
              <a:rPr lang="en-US"/>
              <a:t>3/16/2017</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34459-7356-44BF-850D-8B30C4FB3B6B}" type="slidenum">
              <a:rPr/>
              <a:t>‹#›</a:t>
            </a:fld>
            <a:endParaRPr/>
          </a:p>
        </p:txBody>
      </p:sp>
    </p:spTree>
    <p:extLst>
      <p:ext uri="{BB962C8B-B14F-4D97-AF65-F5344CB8AC3E}">
        <p14:creationId xmlns:p14="http://schemas.microsoft.com/office/powerpoint/2010/main" val="2469016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50CD79-FC16-4410-AB61-17F26E6D3BC8}" type="datetimeFigureOut">
              <a:rPr lang="en-US"/>
              <a:t>3/16/2017</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3C37BE-C303-496D-B5CD-85F2937540FC}" type="slidenum">
              <a:rPr/>
              <a:t>‹#›</a:t>
            </a:fld>
            <a:endParaRPr/>
          </a:p>
        </p:txBody>
      </p:sp>
    </p:spTree>
    <p:extLst>
      <p:ext uri="{BB962C8B-B14F-4D97-AF65-F5344CB8AC3E}">
        <p14:creationId xmlns:p14="http://schemas.microsoft.com/office/powerpoint/2010/main" val="3350842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Arial" pitchFamily="34" charset="0"/>
                <a:cs typeface="Arial" pitchFamily="34" charset="0"/>
              </a:rPr>
              <a:t>Hello</a:t>
            </a:r>
            <a:r>
              <a:rPr lang="en-US" i="1" baseline="0" dirty="0">
                <a:latin typeface="Arial" pitchFamily="34" charset="0"/>
                <a:cs typeface="Arial" pitchFamily="34" charset="0"/>
              </a:rPr>
              <a:t> and welcome to my presentation of the book….(Book Title)</a:t>
            </a:r>
          </a:p>
          <a:p>
            <a:r>
              <a:rPr lang="en-US" i="1" baseline="0" dirty="0">
                <a:latin typeface="Arial" pitchFamily="34" charset="0"/>
                <a:cs typeface="Arial" pitchFamily="34" charset="0"/>
              </a:rPr>
              <a:t>My name is Joe is Joe Tabas and today I will discussing the stories…(Story Titles)</a:t>
            </a:r>
            <a:endParaRPr lang="en-US" i="1"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0A3C37BE-C303-496D-B5CD-85F2937540FC}" type="slidenum">
              <a:rPr lang="en-US" smtClean="0"/>
              <a:t>1</a:t>
            </a:fld>
            <a:endParaRPr lang="en-US"/>
          </a:p>
        </p:txBody>
      </p:sp>
    </p:spTree>
    <p:extLst>
      <p:ext uri="{BB962C8B-B14F-4D97-AF65-F5344CB8AC3E}">
        <p14:creationId xmlns:p14="http://schemas.microsoft.com/office/powerpoint/2010/main" val="2406150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sentence or two about the first story you selected.</a:t>
            </a:r>
          </a:p>
          <a:p>
            <a:r>
              <a:rPr lang="en-US" dirty="0"/>
              <a:t>A sentence or two about why you chose this story</a:t>
            </a:r>
          </a:p>
          <a:p>
            <a:r>
              <a:rPr lang="en-US" dirty="0"/>
              <a:t>Then have a paragraph</a:t>
            </a:r>
            <a:r>
              <a:rPr lang="en-US" baseline="0" dirty="0"/>
              <a:t> or two about the story. Use the bullet points you made in the slide to tie it all together.</a:t>
            </a:r>
            <a:endParaRPr lang="en-US" dirty="0"/>
          </a:p>
          <a:p>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t>2</a:t>
            </a:fld>
            <a:endParaRPr lang="en-US"/>
          </a:p>
        </p:txBody>
      </p:sp>
    </p:spTree>
    <p:extLst>
      <p:ext uri="{BB962C8B-B14F-4D97-AF65-F5344CB8AC3E}">
        <p14:creationId xmlns:p14="http://schemas.microsoft.com/office/powerpoint/2010/main" val="10298616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Type what you would about the research you have conducted that relates to your stories problem</a:t>
            </a:r>
          </a:p>
        </p:txBody>
      </p:sp>
      <p:sp>
        <p:nvSpPr>
          <p:cNvPr id="4" name="Slide Number Placeholder 3"/>
          <p:cNvSpPr>
            <a:spLocks noGrp="1"/>
          </p:cNvSpPr>
          <p:nvPr>
            <p:ph type="sldNum" sz="quarter" idx="10"/>
          </p:nvPr>
        </p:nvSpPr>
        <p:spPr/>
        <p:txBody>
          <a:bodyPr/>
          <a:lstStyle/>
          <a:p>
            <a:fld id="{0A3C37BE-C303-496D-B5CD-85F2937540FC}" type="slidenum">
              <a:rPr lang="en-US" smtClean="0"/>
              <a:t>3</a:t>
            </a:fld>
            <a:endParaRPr lang="en-US"/>
          </a:p>
        </p:txBody>
      </p:sp>
    </p:spTree>
    <p:extLst>
      <p:ext uri="{BB962C8B-B14F-4D97-AF65-F5344CB8AC3E}">
        <p14:creationId xmlns:p14="http://schemas.microsoft.com/office/powerpoint/2010/main" val="842889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a:t>
            </a:r>
            <a:r>
              <a:rPr lang="en-US" baseline="0" dirty="0"/>
              <a:t> is the process I used to begin my design process. As you can see, I needed to start with problem identification then I could determine if a problem existed and the best approach to solving it. This is the most important step because….</a:t>
            </a:r>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t>4</a:t>
            </a:fld>
            <a:endParaRPr lang="en-US"/>
          </a:p>
        </p:txBody>
      </p:sp>
    </p:spTree>
    <p:extLst>
      <p:ext uri="{BB962C8B-B14F-4D97-AF65-F5344CB8AC3E}">
        <p14:creationId xmlns:p14="http://schemas.microsoft.com/office/powerpoint/2010/main" val="13913863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in great detail</a:t>
            </a:r>
            <a:r>
              <a:rPr lang="en-US" baseline="0" dirty="0"/>
              <a:t> what your possible solutions could be. Brainstorming should be evident here as well as further potential research.</a:t>
            </a:r>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t>5</a:t>
            </a:fld>
            <a:endParaRPr lang="en-US"/>
          </a:p>
        </p:txBody>
      </p:sp>
    </p:spTree>
    <p:extLst>
      <p:ext uri="{BB962C8B-B14F-4D97-AF65-F5344CB8AC3E}">
        <p14:creationId xmlns:p14="http://schemas.microsoft.com/office/powerpoint/2010/main" val="449300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 all aspects of your proposed potential solutions.</a:t>
            </a:r>
            <a:r>
              <a:rPr lang="en-US" baseline="0" dirty="0"/>
              <a:t> </a:t>
            </a:r>
            <a:r>
              <a:rPr lang="en-US" dirty="0"/>
              <a:t>Include ethical theories and perspectives that would exclude some of you considerations</a:t>
            </a:r>
          </a:p>
          <a:p>
            <a:r>
              <a:rPr lang="en-US" dirty="0"/>
              <a:t>Include possible sources of error that would result in likely failures of some of the proposed solutions.</a:t>
            </a:r>
            <a:r>
              <a:rPr lang="en-US" baseline="0" dirty="0"/>
              <a:t> Again this section should be highly detailed.</a:t>
            </a:r>
            <a:endParaRPr lang="en-US" dirty="0"/>
          </a:p>
          <a:p>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t>6</a:t>
            </a:fld>
            <a:endParaRPr lang="en-US"/>
          </a:p>
        </p:txBody>
      </p:sp>
    </p:spTree>
    <p:extLst>
      <p:ext uri="{BB962C8B-B14F-4D97-AF65-F5344CB8AC3E}">
        <p14:creationId xmlns:p14="http://schemas.microsoft.com/office/powerpoint/2010/main" val="46167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you have narrowed the list down</a:t>
            </a:r>
            <a:r>
              <a:rPr lang="en-US" baseline="0" dirty="0"/>
              <a:t> to plan and plan B. Discuss in detail, why these two are the best choices based on the pool of choices you had on the previous slide.</a:t>
            </a:r>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t>7</a:t>
            </a:fld>
            <a:endParaRPr lang="en-US"/>
          </a:p>
        </p:txBody>
      </p:sp>
    </p:spTree>
    <p:extLst>
      <p:ext uri="{BB962C8B-B14F-4D97-AF65-F5344CB8AC3E}">
        <p14:creationId xmlns:p14="http://schemas.microsoft.com/office/powerpoint/2010/main" val="21346859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a:t>
            </a:r>
            <a:r>
              <a:rPr lang="en-US" baseline="0" dirty="0"/>
              <a:t>vide a detailed discussion about how you would test the design you have selected. What conditions would you test it in? For how long? And other considerations that apply to your design.</a:t>
            </a:r>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t>8</a:t>
            </a:fld>
            <a:endParaRPr lang="en-US"/>
          </a:p>
        </p:txBody>
      </p:sp>
    </p:spTree>
    <p:extLst>
      <p:ext uri="{BB962C8B-B14F-4D97-AF65-F5344CB8AC3E}">
        <p14:creationId xmlns:p14="http://schemas.microsoft.com/office/powerpoint/2010/main" val="32537098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your design</a:t>
            </a:r>
            <a:r>
              <a:rPr lang="en-US" baseline="0" dirty="0"/>
              <a:t> supports scaled drawings, system schematic or diagrams, use them. If not see the other image for process type image.</a:t>
            </a:r>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t>10</a:t>
            </a:fld>
            <a:endParaRPr lang="en-US"/>
          </a:p>
        </p:txBody>
      </p:sp>
    </p:spTree>
    <p:extLst>
      <p:ext uri="{BB962C8B-B14F-4D97-AF65-F5344CB8AC3E}">
        <p14:creationId xmlns:p14="http://schemas.microsoft.com/office/powerpoint/2010/main" val="898644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sentence or two about the second story you selected.</a:t>
            </a:r>
          </a:p>
          <a:p>
            <a:r>
              <a:rPr lang="en-US" dirty="0"/>
              <a:t>A sentence or two about why you chose this story</a:t>
            </a:r>
          </a:p>
          <a:p>
            <a:r>
              <a:rPr lang="en-US" dirty="0"/>
              <a:t>Then have a paragraph</a:t>
            </a:r>
            <a:r>
              <a:rPr lang="en-US" baseline="0" dirty="0"/>
              <a:t> or two about the story. Use the bullet points you made in the slide to tie it all together.</a:t>
            </a:r>
            <a:endParaRPr lang="en-US" dirty="0"/>
          </a:p>
          <a:p>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t>11</a:t>
            </a:fld>
            <a:endParaRPr lang="en-US"/>
          </a:p>
        </p:txBody>
      </p:sp>
    </p:spTree>
    <p:extLst>
      <p:ext uri="{BB962C8B-B14F-4D97-AF65-F5344CB8AC3E}">
        <p14:creationId xmlns:p14="http://schemas.microsoft.com/office/powerpoint/2010/main" val="30976936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Type what you would about the research you have conducted that relates to your stories problem</a:t>
            </a:r>
          </a:p>
          <a:p>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t>12</a:t>
            </a:fld>
            <a:endParaRPr lang="en-US"/>
          </a:p>
        </p:txBody>
      </p:sp>
    </p:spTree>
    <p:extLst>
      <p:ext uri="{BB962C8B-B14F-4D97-AF65-F5344CB8AC3E}">
        <p14:creationId xmlns:p14="http://schemas.microsoft.com/office/powerpoint/2010/main" val="17747635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a:t>
            </a:r>
            <a:r>
              <a:rPr lang="en-US" baseline="0" dirty="0"/>
              <a:t> is the process I used to begin my design process. As you can see, I needed to start with problem identification then I could determine if a problem existed and the best approach to solving it. This is the most important step because….</a:t>
            </a:r>
            <a:endParaRPr lang="en-US" dirty="0"/>
          </a:p>
          <a:p>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t>13</a:t>
            </a:fld>
            <a:endParaRPr lang="en-US"/>
          </a:p>
        </p:txBody>
      </p:sp>
    </p:spTree>
    <p:extLst>
      <p:ext uri="{BB962C8B-B14F-4D97-AF65-F5344CB8AC3E}">
        <p14:creationId xmlns:p14="http://schemas.microsoft.com/office/powerpoint/2010/main" val="41419301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in great detail</a:t>
            </a:r>
            <a:r>
              <a:rPr lang="en-US" baseline="0" dirty="0"/>
              <a:t> what your possible solutions could be. Brainstorming should be evident here as well as further potential research.</a:t>
            </a:r>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0A3C37BE-C303-496D-B5CD-85F2937540FC}"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14</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0172967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 all aspects of your proposed potential solutions.</a:t>
            </a:r>
            <a:r>
              <a:rPr lang="en-US" baseline="0" dirty="0"/>
              <a:t> </a:t>
            </a:r>
            <a:r>
              <a:rPr lang="en-US" dirty="0"/>
              <a:t>Include ethical theories and perspectives that would exclude some of you considerations</a:t>
            </a:r>
          </a:p>
          <a:p>
            <a:r>
              <a:rPr lang="en-US" dirty="0"/>
              <a:t>Include possible sources of error that would result in likely failures of some of the proposed solutions.</a:t>
            </a:r>
            <a:r>
              <a:rPr lang="en-US" baseline="0" dirty="0"/>
              <a:t> Again this section should be highly detailed.</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0A3C37BE-C303-496D-B5CD-85F2937540FC}"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15</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9090960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you have narrowed the list down</a:t>
            </a:r>
            <a:r>
              <a:rPr lang="en-US" baseline="0" dirty="0"/>
              <a:t> to plan and plan B. Discuss in detail, why these two are the best choices based on the pool of choices you had on the previous slide.</a:t>
            </a:r>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0A3C37BE-C303-496D-B5CD-85F2937540FC}"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16</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774896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a:t>
            </a:r>
            <a:r>
              <a:rPr lang="en-US" baseline="0" dirty="0"/>
              <a:t>vide a detailed discussion about how you would test the design you have selected. What conditions would you test it in? For how long? And other considerations that apply to your design.</a:t>
            </a:r>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0A3C37BE-C303-496D-B5CD-85F2937540FC}"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17</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0758855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cannot</a:t>
            </a:r>
            <a:r>
              <a:rPr lang="en-US" baseline="0" dirty="0"/>
              <a:t> use a schematic, system or detailed design drawing, you can use something like this to show how it works.</a:t>
            </a:r>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t>19</a:t>
            </a:fld>
            <a:endParaRPr lang="en-US"/>
          </a:p>
        </p:txBody>
      </p:sp>
    </p:spTree>
    <p:extLst>
      <p:ext uri="{BB962C8B-B14F-4D97-AF65-F5344CB8AC3E}">
        <p14:creationId xmlns:p14="http://schemas.microsoft.com/office/powerpoint/2010/main" val="10543227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questions</a:t>
            </a:r>
            <a:r>
              <a:rPr lang="en-US" baseline="0" dirty="0"/>
              <a:t> in the slide here in the speaker notes. Separate each question and answer with numbers or bullet points in the speaker notes.</a:t>
            </a:r>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t>20</a:t>
            </a:fld>
            <a:endParaRPr lang="en-US"/>
          </a:p>
        </p:txBody>
      </p:sp>
    </p:spTree>
    <p:extLst>
      <p:ext uri="{BB962C8B-B14F-4D97-AF65-F5344CB8AC3E}">
        <p14:creationId xmlns:p14="http://schemas.microsoft.com/office/powerpoint/2010/main" val="1738427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section you</a:t>
            </a:r>
            <a:r>
              <a:rPr lang="en-US" baseline="0" dirty="0"/>
              <a:t> will need to identify future plans of the solutions. The goal here is continuous improvement. Statistics should be used as the evaluation to monitor the results of the solution. To see if the problem getting better or worse. You should also address the need to look for improved technologies, cost reduction and other ideas presented in the problem solving and </a:t>
            </a:r>
            <a:r>
              <a:rPr lang="en-US" baseline="0"/>
              <a:t>statistics lectures. </a:t>
            </a:r>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t>21</a:t>
            </a:fld>
            <a:endParaRPr lang="en-US"/>
          </a:p>
        </p:txBody>
      </p:sp>
    </p:spTree>
    <p:extLst>
      <p:ext uri="{BB962C8B-B14F-4D97-AF65-F5344CB8AC3E}">
        <p14:creationId xmlns:p14="http://schemas.microsoft.com/office/powerpoint/2010/main" val="39635740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a:t>
            </a:r>
            <a:r>
              <a:rPr lang="en-US" baseline="0" dirty="0"/>
              <a:t> do not need notes here, but be sure to use APA to list the sources you select!</a:t>
            </a:r>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t>22</a:t>
            </a:fld>
            <a:endParaRPr lang="en-US"/>
          </a:p>
        </p:txBody>
      </p:sp>
    </p:spTree>
    <p:extLst>
      <p:ext uri="{BB962C8B-B14F-4D97-AF65-F5344CB8AC3E}">
        <p14:creationId xmlns:p14="http://schemas.microsoft.com/office/powerpoint/2010/main" val="612156365"/>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1" name="Picture 10"/>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4445" y="0"/>
            <a:ext cx="1747524" cy="2292094"/>
          </a:xfrm>
          <a:prstGeom prst="rect">
            <a:avLst/>
          </a:prstGeom>
        </p:spPr>
      </p:pic>
      <p:sp>
        <p:nvSpPr>
          <p:cNvPr id="2" name="Title 1"/>
          <p:cNvSpPr>
            <a:spLocks noGrp="1"/>
          </p:cNvSpPr>
          <p:nvPr>
            <p:ph type="ctrTitle"/>
          </p:nvPr>
        </p:nvSpPr>
        <p:spPr>
          <a:xfrm>
            <a:off x="1104900" y="2292094"/>
            <a:ext cx="10096500" cy="2219691"/>
          </a:xfrm>
        </p:spPr>
        <p:txBody>
          <a:bodyPr anchor="ctr">
            <a:normAutofit/>
          </a:bodyPr>
          <a:lstStyle>
            <a:lvl1pPr algn="l">
              <a:defRPr sz="4400" cap="all" baseline="0"/>
            </a:lvl1pPr>
          </a:lstStyle>
          <a:p>
            <a:r>
              <a:rPr lang="en-US"/>
              <a:t>Click to edit Master title style</a:t>
            </a:r>
            <a:endParaRPr/>
          </a:p>
        </p:txBody>
      </p:sp>
      <p:sp>
        <p:nvSpPr>
          <p:cNvPr id="3" name="Subtitle 2"/>
          <p:cNvSpPr>
            <a:spLocks noGrp="1"/>
          </p:cNvSpPr>
          <p:nvPr>
            <p:ph type="subTitle" idx="1"/>
          </p:nvPr>
        </p:nvSpPr>
        <p:spPr>
          <a:xfrm>
            <a:off x="1104898" y="4511784"/>
            <a:ext cx="10096501"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4" name="Date Placeholder 3"/>
          <p:cNvSpPr>
            <a:spLocks noGrp="1"/>
          </p:cNvSpPr>
          <p:nvPr>
            <p:ph type="dt" sz="half" idx="10"/>
          </p:nvPr>
        </p:nvSpPr>
        <p:spPr/>
        <p:txBody>
          <a:bodyPr/>
          <a:lstStyle>
            <a:lvl1pPr>
              <a:defRPr baseline="0">
                <a:solidFill>
                  <a:schemeClr val="tx1">
                    <a:lumMod val="20000"/>
                    <a:lumOff val="80000"/>
                  </a:schemeClr>
                </a:solidFill>
              </a:defRPr>
            </a:lvl1pPr>
          </a:lstStyle>
          <a:p>
            <a:fld id="{402B9795-92DC-40DC-A1CA-9A4B349D7824}" type="datetimeFigureOut">
              <a:rPr lang="en-US" smtClean="0"/>
              <a:pPr/>
              <a:t>3/16/2017</a:t>
            </a:fld>
            <a:endParaRPr lang="en-US" dirty="0"/>
          </a:p>
        </p:txBody>
      </p:sp>
      <p:sp>
        <p:nvSpPr>
          <p:cNvPr id="5" name="Footer Placeholder 4"/>
          <p:cNvSpPr>
            <a:spLocks noGrp="1"/>
          </p:cNvSpPr>
          <p:nvPr>
            <p:ph type="ftr" sz="quarter" idx="11"/>
          </p:nvPr>
        </p:nvSpPr>
        <p:spPr/>
        <p:txBody>
          <a:bodyPr/>
          <a:lstStyle>
            <a:lvl1pPr>
              <a:defRPr baseline="0">
                <a:solidFill>
                  <a:schemeClr val="tx1">
                    <a:lumMod val="20000"/>
                    <a:lumOff val="80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baseline="0">
                <a:solidFill>
                  <a:schemeClr val="tx1">
                    <a:lumMod val="20000"/>
                    <a:lumOff val="80000"/>
                  </a:schemeClr>
                </a:solidFill>
              </a:defRPr>
            </a:lvl1pPr>
          </a:lstStyle>
          <a:p>
            <a:fld id="{0FF54DE5-C571-48E8-A5BC-B369434E2F44}" type="slidenum">
              <a:rPr lang="en-US" smtClean="0"/>
              <a:pPr/>
              <a:t>‹#›</a:t>
            </a:fld>
            <a:endParaRPr lang="en-US"/>
          </a:p>
        </p:txBody>
      </p:sp>
    </p:spTree>
    <p:extLst>
      <p:ext uri="{BB962C8B-B14F-4D97-AF65-F5344CB8AC3E}">
        <p14:creationId xmlns:p14="http://schemas.microsoft.com/office/powerpoint/2010/main" val="1659756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3/16/2017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86876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1104900" y="2292094"/>
            <a:ext cx="5734050" cy="2219691"/>
          </a:xfrm>
        </p:spPr>
        <p:txBody>
          <a:bodyPr anchor="ctr">
            <a:normAutofit/>
          </a:bodyPr>
          <a:lstStyle>
            <a:lvl1pPr algn="l">
              <a:defRPr sz="4400" cap="all" baseline="0"/>
            </a:lvl1pPr>
          </a:lstStyle>
          <a:p>
            <a:r>
              <a:rPr lang="en-US"/>
              <a:t>Click to edit Master title style</a:t>
            </a:r>
            <a:endParaRPr/>
          </a:p>
        </p:txBody>
      </p:sp>
      <p:sp>
        <p:nvSpPr>
          <p:cNvPr id="3" name="Subtitle 2"/>
          <p:cNvSpPr>
            <a:spLocks noGrp="1"/>
          </p:cNvSpPr>
          <p:nvPr>
            <p:ph type="subTitle" idx="1"/>
          </p:nvPr>
        </p:nvSpPr>
        <p:spPr>
          <a:xfrm>
            <a:off x="1104900" y="4511784"/>
            <a:ext cx="5734050"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1" name="Picture Placeholder 10" descr="An empty placeholder to add an image. Click on the placeholder and select the image that you wish to add."/>
          <p:cNvSpPr>
            <a:spLocks noGrp="1"/>
          </p:cNvSpPr>
          <p:nvPr>
            <p:ph type="pic" sz="quarter" idx="13"/>
          </p:nvPr>
        </p:nvSpPr>
        <p:spPr>
          <a:xfrm>
            <a:off x="6981063" y="1310656"/>
            <a:ext cx="5210937" cy="4208604"/>
          </a:xfrm>
          <a:solidFill>
            <a:schemeClr val="tx1">
              <a:lumMod val="20000"/>
              <a:lumOff val="80000"/>
            </a:schemeClr>
          </a:solidFill>
        </p:spPr>
        <p:txBody>
          <a:bodyPr tIns="1005840"/>
          <a:lstStyle>
            <a:lvl1pPr marL="0" indent="0" algn="ctr">
              <a:buNone/>
              <a:defRPr/>
            </a:lvl1pPr>
          </a:lstStyle>
          <a:p>
            <a:r>
              <a:rPr lang="en-US"/>
              <a:t>Click icon to add picture</a:t>
            </a:r>
            <a:endParaRPr/>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4" name="Group 13"/>
          <p:cNvGrpSpPr/>
          <p:nvPr/>
        </p:nvGrpSpPr>
        <p:grpSpPr>
          <a:xfrm>
            <a:off x="0" y="1143000"/>
            <a:ext cx="12192000" cy="63125"/>
            <a:chOff x="507492" y="1501519"/>
            <a:chExt cx="8129016" cy="63125"/>
          </a:xfrm>
        </p:grpSpPr>
        <p:cxnSp>
          <p:nvCxnSpPr>
            <p:cNvPr id="15" name="Straight Connector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pic>
        <p:nvPicPr>
          <p:cNvPr id="10" name="Picture 9"/>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5880" y="0"/>
            <a:ext cx="1747524" cy="2292094"/>
          </a:xfrm>
          <a:prstGeom prst="rect">
            <a:avLst/>
          </a:prstGeom>
        </p:spPr>
      </p:pic>
      <p:grpSp>
        <p:nvGrpSpPr>
          <p:cNvPr id="13" name="Group 12"/>
          <p:cNvGrpSpPr/>
          <p:nvPr/>
        </p:nvGrpSpPr>
        <p:grpSpPr>
          <a:xfrm rot="10800000">
            <a:off x="0" y="5645510"/>
            <a:ext cx="12192000" cy="63125"/>
            <a:chOff x="507492" y="1501519"/>
            <a:chExt cx="8129016" cy="63125"/>
          </a:xfrm>
        </p:grpSpPr>
        <p:cxnSp>
          <p:nvCxnSpPr>
            <p:cNvPr id="17" name="Straight Connector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2673943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2514600"/>
            <a:ext cx="12192000" cy="3194035"/>
            <a:chOff x="647402" y="2514600"/>
            <a:chExt cx="10838688" cy="3194035"/>
          </a:xfrm>
        </p:grpSpPr>
        <p:grpSp>
          <p:nvGrpSpPr>
            <p:cNvPr id="9" name="Group 8"/>
            <p:cNvGrpSpPr/>
            <p:nvPr/>
          </p:nvGrpSpPr>
          <p:grpSpPr>
            <a:xfrm>
              <a:off x="647402" y="2514600"/>
              <a:ext cx="10838688" cy="63125"/>
              <a:chOff x="507492" y="1501519"/>
              <a:chExt cx="8129016" cy="63125"/>
            </a:xfrm>
          </p:grpSpPr>
          <p:cxnSp>
            <p:nvCxnSpPr>
              <p:cNvPr id="14" name="Straight Connector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Rectangle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 name="Group 10"/>
            <p:cNvGrpSpPr/>
            <p:nvPr/>
          </p:nvGrpSpPr>
          <p:grpSpPr>
            <a:xfrm rot="10800000">
              <a:off x="647402" y="5645510"/>
              <a:ext cx="10838688" cy="63125"/>
              <a:chOff x="507492" y="1501519"/>
              <a:chExt cx="8129016" cy="63125"/>
            </a:xfrm>
          </p:grpSpPr>
          <p:cxnSp>
            <p:nvCxnSpPr>
              <p:cNvPr id="12" name="Straight Connector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pic>
        <p:nvPicPr>
          <p:cNvPr id="7" name="Picture 6"/>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325880" y="0"/>
            <a:ext cx="1783188" cy="2971806"/>
          </a:xfrm>
          <a:prstGeom prst="rect">
            <a:avLst/>
          </a:prstGeom>
        </p:spPr>
      </p:pic>
      <p:sp>
        <p:nvSpPr>
          <p:cNvPr id="2" name="Title 1"/>
          <p:cNvSpPr>
            <a:spLocks noGrp="1"/>
          </p:cNvSpPr>
          <p:nvPr>
            <p:ph type="title"/>
          </p:nvPr>
        </p:nvSpPr>
        <p:spPr>
          <a:xfrm>
            <a:off x="1104899" y="2971806"/>
            <a:ext cx="10071099" cy="1684150"/>
          </a:xfrm>
        </p:spPr>
        <p:txBody>
          <a:bodyPr anchor="ctr">
            <a:normAutofit/>
          </a:bodyPr>
          <a:lstStyle>
            <a:lvl1pPr>
              <a:defRPr sz="4400" cap="all" baseline="0">
                <a:solidFill>
                  <a:schemeClr val="bg1"/>
                </a:solidFill>
              </a:defRPr>
            </a:lvl1pPr>
          </a:lstStyle>
          <a:p>
            <a:r>
              <a:rPr lang="en-US"/>
              <a:t>Click to edit Master title style</a:t>
            </a:r>
            <a:endParaRPr/>
          </a:p>
        </p:txBody>
      </p:sp>
      <p:sp>
        <p:nvSpPr>
          <p:cNvPr id="3" name="Text Placeholder 2"/>
          <p:cNvSpPr>
            <a:spLocks noGrp="1"/>
          </p:cNvSpPr>
          <p:nvPr>
            <p:ph type="body" idx="1"/>
          </p:nvPr>
        </p:nvSpPr>
        <p:spPr>
          <a:xfrm>
            <a:off x="1104899" y="4655956"/>
            <a:ext cx="10071099" cy="509750"/>
          </a:xfrm>
        </p:spPr>
        <p:txBody>
          <a:bodyPr>
            <a:normAutofit/>
          </a:bodyPr>
          <a:lstStyle>
            <a:lvl1pPr marL="0" indent="0">
              <a:spcBef>
                <a:spcPts val="0"/>
              </a:spcBef>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02B9795-92DC-40DC-A1CA-9A4B349D7824}" type="datetimeFigureOut">
              <a:rPr lang="en-US"/>
              <a:t>3/16/2017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602678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104900" y="1600200"/>
            <a:ext cx="4914900" cy="4571999"/>
          </a:xfrm>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1600200"/>
            <a:ext cx="4914900" cy="4571999"/>
          </a:xfrm>
        </p:spPr>
        <p:txBody>
          <a:bodyPr/>
          <a:lstStyle>
            <a:lvl5pPr>
              <a:defRPr/>
            </a:lvl5pPr>
            <a:lvl6pPr>
              <a:defRPr/>
            </a:lvl6pPr>
            <a:lvl7pPr>
              <a:defRPr/>
            </a:lvl7pPr>
            <a:lvl8pPr>
              <a:defRPr/>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t>3/16/2017</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527791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10490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4900" y="2424112"/>
            <a:ext cx="4919472" cy="37480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6611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66110" y="2424112"/>
            <a:ext cx="4919472" cy="37480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402B9795-92DC-40DC-A1CA-9A4B349D7824}" type="datetimeFigureOut">
              <a:rPr lang="en-US"/>
              <a:t>3/16/2017</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971016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402B9795-92DC-40DC-A1CA-9A4B349D7824}" type="datetimeFigureOut">
              <a:rPr lang="en-US"/>
              <a:t>3/16/2017</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1758111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2B9795-92DC-40DC-A1CA-9A4B349D7824}" type="datetimeFigureOut">
              <a:rPr lang="en-US"/>
              <a:t>3/16/2017</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02416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endParaRPr/>
          </a:p>
        </p:txBody>
      </p:sp>
      <p:sp>
        <p:nvSpPr>
          <p:cNvPr id="4" name="Text Placeholder 3"/>
          <p:cNvSpPr>
            <a:spLocks noGrp="1"/>
          </p:cNvSpPr>
          <p:nvPr>
            <p:ph type="body" sz="half" idx="2"/>
          </p:nvPr>
        </p:nvSpPr>
        <p:spPr>
          <a:xfrm>
            <a:off x="1104900" y="1600200"/>
            <a:ext cx="4384548"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3" name="Content Placeholder 2"/>
          <p:cNvSpPr>
            <a:spLocks noGrp="1"/>
          </p:cNvSpPr>
          <p:nvPr>
            <p:ph idx="1"/>
          </p:nvPr>
        </p:nvSpPr>
        <p:spPr>
          <a:xfrm>
            <a:off x="5641848" y="1600199"/>
            <a:ext cx="5445252" cy="4572001"/>
          </a:xfrm>
        </p:spPr>
        <p:txBody>
          <a:bodyPr>
            <a:normAutofit/>
          </a:bodyPr>
          <a:lstStyle>
            <a:lvl1pPr>
              <a:defRPr sz="2000"/>
            </a:lvl1pPr>
            <a:lvl2pPr>
              <a:defRPr sz="16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t>3/16/2017</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6976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endParaRPr/>
          </a:p>
        </p:txBody>
      </p:sp>
      <p:sp>
        <p:nvSpPr>
          <p:cNvPr id="4" name="Text Placeholder 3"/>
          <p:cNvSpPr>
            <a:spLocks noGrp="1"/>
          </p:cNvSpPr>
          <p:nvPr>
            <p:ph type="body" sz="half" idx="2"/>
          </p:nvPr>
        </p:nvSpPr>
        <p:spPr>
          <a:xfrm>
            <a:off x="1104900" y="1600200"/>
            <a:ext cx="3396996"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4654671" y="1600199"/>
            <a:ext cx="6430912" cy="4572001"/>
          </a:xfrm>
        </p:spPr>
        <p:txBody>
          <a:bodyPr tIns="118872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5" name="Date Placeholder 4"/>
          <p:cNvSpPr>
            <a:spLocks noGrp="1"/>
          </p:cNvSpPr>
          <p:nvPr>
            <p:ph type="dt" sz="half" idx="10"/>
          </p:nvPr>
        </p:nvSpPr>
        <p:spPr/>
        <p:txBody>
          <a:bodyPr/>
          <a:lstStyle/>
          <a:p>
            <a:fld id="{402B9795-92DC-40DC-A1CA-9A4B349D7824}" type="datetimeFigureOut">
              <a:rPr lang="en-US"/>
              <a:t>3/16/2017</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769637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3/16/2017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2012076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72600" y="365125"/>
            <a:ext cx="1714500" cy="5811838"/>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104900" y="365125"/>
            <a:ext cx="8098896"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3/16/2017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grpSp>
        <p:nvGrpSpPr>
          <p:cNvPr id="7" name="Group 6"/>
          <p:cNvGrpSpPr/>
          <p:nvPr/>
        </p:nvGrpSpPr>
        <p:grpSpPr>
          <a:xfrm rot="5400000">
            <a:off x="6514047" y="3228843"/>
            <a:ext cx="5632704" cy="84403"/>
            <a:chOff x="1073150" y="1219201"/>
            <a:chExt cx="10058400" cy="63125"/>
          </a:xfrm>
        </p:grpSpPr>
        <p:cxnSp>
          <p:nvCxnSpPr>
            <p:cNvPr id="8" name="Straight Connector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4592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04900" y="76200"/>
            <a:ext cx="9980682" cy="1096962"/>
          </a:xfrm>
          <a:prstGeom prst="rect">
            <a:avLst/>
          </a:prstGeom>
        </p:spPr>
        <p:txBody>
          <a:bodyPr vert="horz" lIns="0" tIns="45720" rIns="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104900" y="1600200"/>
            <a:ext cx="9982200" cy="457200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1104899" y="6356351"/>
            <a:ext cx="1829559" cy="365125"/>
          </a:xfrm>
          <a:prstGeom prst="rect">
            <a:avLst/>
          </a:prstGeom>
        </p:spPr>
        <p:txBody>
          <a:bodyPr vert="horz" lIns="0" tIns="45720" rIns="0" bIns="45720" rtlCol="0" anchor="ctr"/>
          <a:lstStyle>
            <a:lvl1pPr algn="l">
              <a:defRPr sz="1200" baseline="0">
                <a:solidFill>
                  <a:schemeClr val="tx1">
                    <a:lumMod val="75000"/>
                  </a:schemeClr>
                </a:solidFill>
              </a:defRPr>
            </a:lvl1pPr>
          </a:lstStyle>
          <a:p>
            <a:fld id="{402B9795-92DC-40DC-A1CA-9A4B349D7824}" type="datetimeFigureOut">
              <a:rPr lang="en-US" smtClean="0"/>
              <a:pPr/>
              <a:t>3/16/2017</a:t>
            </a:fld>
            <a:endParaRPr lang="en-US"/>
          </a:p>
        </p:txBody>
      </p:sp>
      <p:sp>
        <p:nvSpPr>
          <p:cNvPr id="5" name="Footer Placeholder 4"/>
          <p:cNvSpPr>
            <a:spLocks noGrp="1"/>
          </p:cNvSpPr>
          <p:nvPr>
            <p:ph type="ftr" sz="quarter" idx="3"/>
          </p:nvPr>
        </p:nvSpPr>
        <p:spPr>
          <a:xfrm>
            <a:off x="2934459" y="6356350"/>
            <a:ext cx="6323082" cy="365126"/>
          </a:xfrm>
          <a:prstGeom prst="rect">
            <a:avLst/>
          </a:prstGeom>
        </p:spPr>
        <p:txBody>
          <a:bodyPr vert="horz" lIns="0" tIns="45720" rIns="0" bIns="45720" rtlCol="0" anchor="ctr"/>
          <a:lstStyle>
            <a:lvl1pPr algn="ctr">
              <a:defRPr sz="1200" baseline="0">
                <a:solidFill>
                  <a:schemeClr val="tx1">
                    <a:lumMod val="75000"/>
                  </a:schemeClr>
                </a:solidFill>
              </a:defRPr>
            </a:lvl1pPr>
          </a:lstStyle>
          <a:p>
            <a:endParaRPr lang="en-US"/>
          </a:p>
        </p:txBody>
      </p:sp>
      <p:sp>
        <p:nvSpPr>
          <p:cNvPr id="6" name="Slide Number Placeholder 5"/>
          <p:cNvSpPr>
            <a:spLocks noGrp="1"/>
          </p:cNvSpPr>
          <p:nvPr>
            <p:ph type="sldNum" sz="quarter" idx="4"/>
          </p:nvPr>
        </p:nvSpPr>
        <p:spPr>
          <a:xfrm>
            <a:off x="9256782" y="6356351"/>
            <a:ext cx="1828800" cy="365125"/>
          </a:xfrm>
          <a:prstGeom prst="rect">
            <a:avLst/>
          </a:prstGeom>
        </p:spPr>
        <p:txBody>
          <a:bodyPr vert="horz" lIns="0" tIns="45720" rIns="0" bIns="45720" rtlCol="0" anchor="ctr"/>
          <a:lstStyle>
            <a:lvl1pPr algn="r">
              <a:defRPr sz="1200" baseline="0">
                <a:solidFill>
                  <a:schemeClr val="tx1">
                    <a:lumMod val="75000"/>
                  </a:schemeClr>
                </a:solidFill>
              </a:defRPr>
            </a:lvl1pPr>
          </a:lstStyle>
          <a:p>
            <a:fld id="{0FF54DE5-C571-48E8-A5BC-B369434E2F44}" type="slidenum">
              <a:rPr lang="en-US" smtClean="0"/>
              <a:pPr/>
              <a:t>‹#›</a:t>
            </a:fld>
            <a:endParaRPr lang="en-US"/>
          </a:p>
        </p:txBody>
      </p:sp>
      <p:grpSp>
        <p:nvGrpSpPr>
          <p:cNvPr id="15" name="Group 14"/>
          <p:cNvGrpSpPr/>
          <p:nvPr/>
        </p:nvGrpSpPr>
        <p:grpSpPr>
          <a:xfrm>
            <a:off x="1103376" y="1219201"/>
            <a:ext cx="9985248" cy="84403"/>
            <a:chOff x="1073150" y="1219201"/>
            <a:chExt cx="10058400" cy="63125"/>
          </a:xfrm>
        </p:grpSpPr>
        <p:cxnSp>
          <p:nvCxnSpPr>
            <p:cNvPr id="13" name="Straight Connector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46251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96">
          <p15:clr>
            <a:srgbClr val="F26B43"/>
          </p15:clr>
        </p15:guide>
        <p15:guide id="2" pos="6984">
          <p15:clr>
            <a:srgbClr val="F26B43"/>
          </p15:clr>
        </p15:guide>
        <p15:guide id="3" orient="horz"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7.xml"/><Relationship Id="rId1" Type="http://schemas.openxmlformats.org/officeDocument/2006/relationships/slideLayout" Target="../slideLayouts/slideLayout8.xml"/><Relationship Id="rId4" Type="http://schemas.openxmlformats.org/officeDocument/2006/relationships/image" Target="../media/image9.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104900" y="2292094"/>
            <a:ext cx="5734050" cy="2219691"/>
          </a:xfrm>
        </p:spPr>
        <p:txBody>
          <a:bodyPr anchor="ctr"/>
          <a:lstStyle/>
          <a:p>
            <a:r>
              <a:rPr lang="en-US" dirty="0"/>
              <a:t>Title of the book</a:t>
            </a:r>
          </a:p>
        </p:txBody>
      </p:sp>
      <p:sp>
        <p:nvSpPr>
          <p:cNvPr id="7" name="Subtitle 6"/>
          <p:cNvSpPr>
            <a:spLocks noGrp="1"/>
          </p:cNvSpPr>
          <p:nvPr>
            <p:ph type="subTitle" idx="1"/>
          </p:nvPr>
        </p:nvSpPr>
        <p:spPr/>
        <p:txBody>
          <a:bodyPr/>
          <a:lstStyle/>
          <a:p>
            <a:r>
              <a:rPr lang="en-US" dirty="0"/>
              <a:t>TECH 105 Introduction to Engineering Technology</a:t>
            </a:r>
          </a:p>
          <a:p>
            <a:r>
              <a:rPr lang="en-US" dirty="0"/>
              <a:t>Presented by: Joe Tabas</a:t>
            </a:r>
          </a:p>
        </p:txBody>
      </p:sp>
      <p:pic>
        <p:nvPicPr>
          <p:cNvPr id="4" name="Picture Placeholder 3" descr="Open book on table, blurred shelves of books in background"/>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8890" r="8890"/>
          <a:stretch>
            <a:fillRect/>
          </a:stretch>
        </p:blipFill>
        <p:spPr/>
      </p:pic>
    </p:spTree>
    <p:extLst>
      <p:ext uri="{BB962C8B-B14F-4D97-AF65-F5344CB8AC3E}">
        <p14:creationId xmlns:p14="http://schemas.microsoft.com/office/powerpoint/2010/main" val="1652133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Title of Story 1</a:t>
            </a:r>
          </a:p>
        </p:txBody>
      </p:sp>
      <p:sp>
        <p:nvSpPr>
          <p:cNvPr id="14" name="Content Placeholder 13"/>
          <p:cNvSpPr>
            <a:spLocks noGrp="1"/>
          </p:cNvSpPr>
          <p:nvPr>
            <p:ph idx="1"/>
          </p:nvPr>
        </p:nvSpPr>
        <p:spPr/>
        <p:txBody>
          <a:bodyPr/>
          <a:lstStyle/>
          <a:p>
            <a:r>
              <a:rPr lang="en-US" dirty="0"/>
              <a:t>Name of story 1</a:t>
            </a:r>
          </a:p>
          <a:p>
            <a:r>
              <a:rPr lang="en-US" dirty="0"/>
              <a:t>Reason you have selected the story</a:t>
            </a:r>
          </a:p>
          <a:p>
            <a:r>
              <a:rPr lang="en-US" dirty="0"/>
              <a:t>Add several key points about the story</a:t>
            </a:r>
          </a:p>
          <a:p>
            <a:r>
              <a:rPr lang="en-US" dirty="0"/>
              <a:t>Maybe include a picture if appropriate</a:t>
            </a:r>
          </a:p>
        </p:txBody>
      </p:sp>
    </p:spTree>
    <p:extLst>
      <p:ext uri="{BB962C8B-B14F-4D97-AF65-F5344CB8AC3E}">
        <p14:creationId xmlns:p14="http://schemas.microsoft.com/office/powerpoint/2010/main" val="1654255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 an Appropriate Title</a:t>
            </a:r>
          </a:p>
        </p:txBody>
      </p:sp>
      <p:sp>
        <p:nvSpPr>
          <p:cNvPr id="3" name="Content Placeholder 2"/>
          <p:cNvSpPr>
            <a:spLocks noGrp="1"/>
          </p:cNvSpPr>
          <p:nvPr>
            <p:ph idx="1"/>
          </p:nvPr>
        </p:nvSpPr>
        <p:spPr>
          <a:xfrm>
            <a:off x="1104900" y="2066794"/>
            <a:ext cx="3554782" cy="4105405"/>
          </a:xfrm>
        </p:spPr>
        <p:txBody>
          <a:bodyPr/>
          <a:lstStyle/>
          <a:p>
            <a:r>
              <a:rPr lang="en-US" dirty="0"/>
              <a:t>What we now know is that…</a:t>
            </a:r>
          </a:p>
          <a:p>
            <a:r>
              <a:rPr lang="en-US" dirty="0"/>
              <a:t>There are several new technologies…</a:t>
            </a:r>
          </a:p>
          <a:p>
            <a:r>
              <a:rPr lang="en-US" dirty="0"/>
              <a:t>The body of scientific knowledge recently expanded providing new insight into …</a:t>
            </a:r>
          </a:p>
        </p:txBody>
      </p:sp>
      <mc:AlternateContent xmlns:mc="http://schemas.openxmlformats.org/markup-compatibility/2006" xmlns:a14="http://schemas.microsoft.com/office/drawing/2010/main">
        <mc:Choice Requires="a14">
          <p:sp>
            <p:nvSpPr>
              <p:cNvPr id="4" name="TextBox 3"/>
              <p:cNvSpPr txBox="1"/>
              <p:nvPr/>
            </p:nvSpPr>
            <p:spPr>
              <a:xfrm>
                <a:off x="5087366" y="2406794"/>
                <a:ext cx="5998216" cy="238187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unc>
                        <m:funcPr>
                          <m:ctrlPr>
                            <a:rPr lang="pt-BR" i="1" smtClean="0">
                              <a:latin typeface="Cambria Math" panose="02040503050406030204" pitchFamily="18" charset="0"/>
                            </a:rPr>
                          </m:ctrlPr>
                        </m:funcPr>
                        <m:fName>
                          <m:r>
                            <m:rPr>
                              <m:sty m:val="p"/>
                            </m:rPr>
                            <a:rPr lang="pt-BR" i="0" smtClean="0">
                              <a:latin typeface="Cambria Math" panose="02040503050406030204" pitchFamily="18" charset="0"/>
                            </a:rPr>
                            <m:t>cos</m:t>
                          </m:r>
                        </m:fName>
                        <m:e>
                          <m:r>
                            <a:rPr lang="el-GR" i="1" smtClean="0">
                              <a:latin typeface="Cambria Math" panose="02040503050406030204" pitchFamily="18" charset="0"/>
                            </a:rPr>
                            <m:t>𝛼</m:t>
                          </m:r>
                        </m:e>
                      </m:func>
                      <m:r>
                        <a:rPr lang="el-GR" i="1" smtClean="0">
                          <a:latin typeface="Cambria Math" panose="02040503050406030204" pitchFamily="18" charset="0"/>
                        </a:rPr>
                        <m:t>+</m:t>
                      </m:r>
                      <m:func>
                        <m:funcPr>
                          <m:ctrlPr>
                            <a:rPr lang="pt-BR" i="1" smtClean="0">
                              <a:latin typeface="Cambria Math" panose="02040503050406030204" pitchFamily="18" charset="0"/>
                            </a:rPr>
                          </m:ctrlPr>
                        </m:funcPr>
                        <m:fName>
                          <m:r>
                            <m:rPr>
                              <m:sty m:val="p"/>
                            </m:rPr>
                            <a:rPr lang="pt-BR" i="0" smtClean="0">
                              <a:latin typeface="Cambria Math" panose="02040503050406030204" pitchFamily="18" charset="0"/>
                            </a:rPr>
                            <m:t>cos</m:t>
                          </m:r>
                        </m:fName>
                        <m:e>
                          <m:r>
                            <a:rPr lang="el-GR" i="1" smtClean="0">
                              <a:latin typeface="Cambria Math" panose="02040503050406030204" pitchFamily="18" charset="0"/>
                            </a:rPr>
                            <m:t>𝛽</m:t>
                          </m:r>
                        </m:e>
                      </m:func>
                      <m:r>
                        <a:rPr lang="el-GR" i="1" smtClean="0">
                          <a:latin typeface="Cambria Math" panose="02040503050406030204" pitchFamily="18" charset="0"/>
                        </a:rPr>
                        <m:t>=2</m:t>
                      </m:r>
                      <m:func>
                        <m:funcPr>
                          <m:ctrlPr>
                            <a:rPr lang="pt-BR" i="1" smtClean="0">
                              <a:latin typeface="Cambria Math" panose="02040503050406030204" pitchFamily="18" charset="0"/>
                            </a:rPr>
                          </m:ctrlPr>
                        </m:funcPr>
                        <m:fName>
                          <m:r>
                            <m:rPr>
                              <m:sty m:val="p"/>
                            </m:rPr>
                            <a:rPr lang="pt-BR" i="0" smtClean="0">
                              <a:latin typeface="Cambria Math" panose="02040503050406030204" pitchFamily="18" charset="0"/>
                            </a:rPr>
                            <m:t>cos</m:t>
                          </m:r>
                        </m:fName>
                        <m:e>
                          <m:f>
                            <m:fPr>
                              <m:ctrlPr>
                                <a:rPr lang="pt-BR" i="1" smtClean="0">
                                  <a:latin typeface="Cambria Math" panose="02040503050406030204" pitchFamily="18" charset="0"/>
                                </a:rPr>
                              </m:ctrlPr>
                            </m:fPr>
                            <m:num>
                              <m:r>
                                <a:rPr lang="pt-BR" i="1" smtClean="0">
                                  <a:latin typeface="Cambria Math" panose="02040503050406030204" pitchFamily="18" charset="0"/>
                                </a:rPr>
                                <m:t>1</m:t>
                              </m:r>
                            </m:num>
                            <m:den>
                              <m:r>
                                <a:rPr lang="pt-BR" i="1" smtClean="0">
                                  <a:latin typeface="Cambria Math" panose="02040503050406030204" pitchFamily="18" charset="0"/>
                                </a:rPr>
                                <m:t>2</m:t>
                              </m:r>
                            </m:den>
                          </m:f>
                          <m:d>
                            <m:dPr>
                              <m:ctrlPr>
                                <a:rPr lang="pt-BR" i="1" smtClean="0">
                                  <a:latin typeface="Cambria Math" panose="02040503050406030204" pitchFamily="18" charset="0"/>
                                </a:rPr>
                              </m:ctrlPr>
                            </m:dPr>
                            <m:e>
                              <m:r>
                                <a:rPr lang="el-GR" i="1" smtClean="0">
                                  <a:latin typeface="Cambria Math" panose="02040503050406030204" pitchFamily="18" charset="0"/>
                                </a:rPr>
                                <m:t>𝛼</m:t>
                              </m:r>
                              <m:r>
                                <a:rPr lang="el-GR" i="1" smtClean="0">
                                  <a:latin typeface="Cambria Math" panose="02040503050406030204" pitchFamily="18" charset="0"/>
                                </a:rPr>
                                <m:t>+</m:t>
                              </m:r>
                              <m:r>
                                <a:rPr lang="el-GR" i="1" smtClean="0">
                                  <a:latin typeface="Cambria Math" panose="02040503050406030204" pitchFamily="18" charset="0"/>
                                </a:rPr>
                                <m:t>𝛽</m:t>
                              </m:r>
                            </m:e>
                          </m:d>
                        </m:e>
                      </m:func>
                      <m:func>
                        <m:funcPr>
                          <m:ctrlPr>
                            <a:rPr lang="pt-BR" i="1" smtClean="0">
                              <a:latin typeface="Cambria Math" panose="02040503050406030204" pitchFamily="18" charset="0"/>
                            </a:rPr>
                          </m:ctrlPr>
                        </m:funcPr>
                        <m:fName>
                          <m:r>
                            <m:rPr>
                              <m:sty m:val="p"/>
                            </m:rPr>
                            <a:rPr lang="pt-BR" i="0" smtClean="0">
                              <a:latin typeface="Cambria Math" panose="02040503050406030204" pitchFamily="18" charset="0"/>
                            </a:rPr>
                            <m:t>cos</m:t>
                          </m:r>
                        </m:fName>
                        <m:e>
                          <m:f>
                            <m:fPr>
                              <m:ctrlPr>
                                <a:rPr lang="pt-BR" i="1" smtClean="0">
                                  <a:latin typeface="Cambria Math" panose="02040503050406030204" pitchFamily="18" charset="0"/>
                                </a:rPr>
                              </m:ctrlPr>
                            </m:fPr>
                            <m:num>
                              <m:r>
                                <a:rPr lang="pt-BR" i="1" smtClean="0">
                                  <a:latin typeface="Cambria Math" panose="02040503050406030204" pitchFamily="18" charset="0"/>
                                </a:rPr>
                                <m:t>1</m:t>
                              </m:r>
                            </m:num>
                            <m:den>
                              <m:r>
                                <a:rPr lang="pt-BR" i="1" smtClean="0">
                                  <a:latin typeface="Cambria Math" panose="02040503050406030204" pitchFamily="18" charset="0"/>
                                </a:rPr>
                                <m:t>2</m:t>
                              </m:r>
                            </m:den>
                          </m:f>
                          <m:d>
                            <m:dPr>
                              <m:ctrlPr>
                                <a:rPr lang="pt-BR" i="1" smtClean="0">
                                  <a:latin typeface="Cambria Math" panose="02040503050406030204" pitchFamily="18" charset="0"/>
                                </a:rPr>
                              </m:ctrlPr>
                            </m:dPr>
                            <m:e>
                              <m:r>
                                <a:rPr lang="el-GR" i="1" smtClean="0">
                                  <a:latin typeface="Cambria Math" panose="02040503050406030204" pitchFamily="18" charset="0"/>
                                </a:rPr>
                                <m:t>𝛼</m:t>
                              </m:r>
                              <m:r>
                                <a:rPr lang="el-GR" i="1" smtClean="0">
                                  <a:latin typeface="Cambria Math" panose="02040503050406030204" pitchFamily="18" charset="0"/>
                                </a:rPr>
                                <m:t>−</m:t>
                              </m:r>
                              <m:r>
                                <a:rPr lang="el-GR" i="1" smtClean="0">
                                  <a:latin typeface="Cambria Math" panose="02040503050406030204" pitchFamily="18" charset="0"/>
                                </a:rPr>
                                <m:t>𝛽</m:t>
                              </m:r>
                            </m:e>
                          </m:d>
                        </m:e>
                      </m:func>
                      <m:r>
                        <a:rPr lang="pt-BR" i="1" smtClean="0">
                          <a:latin typeface="Cambria Math" panose="02040503050406030204" pitchFamily="18" charset="0"/>
                        </a:rPr>
                        <m:t>𝑓</m:t>
                      </m:r>
                      <m:d>
                        <m:dPr>
                          <m:ctrlPr>
                            <a:rPr lang="pt-BR" i="1" smtClean="0">
                              <a:latin typeface="Cambria Math" panose="02040503050406030204" pitchFamily="18" charset="0"/>
                            </a:rPr>
                          </m:ctrlPr>
                        </m:dPr>
                        <m:e>
                          <m:r>
                            <a:rPr lang="pt-BR" i="1" smtClean="0">
                              <a:latin typeface="Cambria Math" panose="02040503050406030204" pitchFamily="18" charset="0"/>
                            </a:rPr>
                            <m:t>𝑥</m:t>
                          </m:r>
                        </m:e>
                      </m:d>
                      <m:r>
                        <a:rPr lang="pt-BR" i="1" smtClean="0">
                          <a:latin typeface="Cambria Math" panose="02040503050406030204" pitchFamily="18" charset="0"/>
                        </a:rPr>
                        <m:t>=</m:t>
                      </m:r>
                    </m:oMath>
                  </m:oMathPara>
                </a14:m>
                <a:endParaRPr lang="en-US" i="1" dirty="0">
                  <a:latin typeface="Cambria Math" panose="02040503050406030204" pitchFamily="18" charset="0"/>
                </a:endParaRPr>
              </a:p>
              <a:p>
                <a:endParaRPr lang="pt-BR" i="1" dirty="0">
                  <a:latin typeface="Cambria Math" panose="02040503050406030204" pitchFamily="18" charset="0"/>
                </a:endParaRPr>
              </a:p>
              <a:p>
                <a:endParaRPr lang="pt-BR" i="1" dirty="0">
                  <a:latin typeface="Cambria Math" panose="02040503050406030204" pitchFamily="18" charset="0"/>
                </a:endParaRPr>
              </a:p>
              <a:p>
                <a:endParaRPr lang="pt-BR" i="1" dirty="0">
                  <a:latin typeface="Cambria Math" panose="02040503050406030204" pitchFamily="18" charset="0"/>
                </a:endParaRPr>
              </a:p>
              <a:p>
                <a:endParaRPr lang="pt-BR"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pt-BR" i="1" smtClean="0">
                              <a:latin typeface="Cambria Math" panose="02040503050406030204" pitchFamily="18" charset="0"/>
                            </a:rPr>
                          </m:ctrlPr>
                        </m:sSubPr>
                        <m:e>
                          <m:r>
                            <a:rPr lang="pt-BR" i="1" smtClean="0">
                              <a:latin typeface="Cambria Math" panose="02040503050406030204" pitchFamily="18" charset="0"/>
                            </a:rPr>
                            <m:t>𝑎</m:t>
                          </m:r>
                        </m:e>
                        <m:sub>
                          <m:r>
                            <a:rPr lang="pt-BR" i="1" smtClean="0">
                              <a:latin typeface="Cambria Math" panose="02040503050406030204" pitchFamily="18" charset="0"/>
                            </a:rPr>
                            <m:t>0</m:t>
                          </m:r>
                        </m:sub>
                      </m:sSub>
                      <m:r>
                        <a:rPr lang="pt-BR" i="1" smtClean="0">
                          <a:latin typeface="Cambria Math" panose="02040503050406030204" pitchFamily="18" charset="0"/>
                        </a:rPr>
                        <m:t>+</m:t>
                      </m:r>
                      <m:nary>
                        <m:naryPr>
                          <m:chr m:val="∑"/>
                          <m:ctrlPr>
                            <a:rPr lang="pt-BR" i="1" smtClean="0">
                              <a:latin typeface="Cambria Math" panose="02040503050406030204" pitchFamily="18" charset="0"/>
                            </a:rPr>
                          </m:ctrlPr>
                        </m:naryPr>
                        <m:sub>
                          <m:r>
                            <a:rPr lang="pt-BR" i="1" smtClean="0">
                              <a:latin typeface="Cambria Math" panose="02040503050406030204" pitchFamily="18" charset="0"/>
                            </a:rPr>
                            <m:t>𝑛</m:t>
                          </m:r>
                          <m:r>
                            <a:rPr lang="pt-BR" i="1" smtClean="0">
                              <a:latin typeface="Cambria Math" panose="02040503050406030204" pitchFamily="18" charset="0"/>
                            </a:rPr>
                            <m:t>=1</m:t>
                          </m:r>
                        </m:sub>
                        <m:sup>
                          <m:r>
                            <a:rPr lang="pt-BR" i="1" smtClean="0">
                              <a:latin typeface="Cambria Math" panose="02040503050406030204" pitchFamily="18" charset="0"/>
                            </a:rPr>
                            <m:t>∞</m:t>
                          </m:r>
                        </m:sup>
                        <m:e>
                          <m:d>
                            <m:dPr>
                              <m:ctrlPr>
                                <a:rPr lang="pt-BR" i="1" smtClean="0">
                                  <a:latin typeface="Cambria Math" panose="02040503050406030204" pitchFamily="18" charset="0"/>
                                </a:rPr>
                              </m:ctrlPr>
                            </m:dPr>
                            <m:e>
                              <m:sSub>
                                <m:sSubPr>
                                  <m:ctrlPr>
                                    <a:rPr lang="pt-BR" i="1" smtClean="0">
                                      <a:latin typeface="Cambria Math" panose="02040503050406030204" pitchFamily="18" charset="0"/>
                                    </a:rPr>
                                  </m:ctrlPr>
                                </m:sSubPr>
                                <m:e>
                                  <m:r>
                                    <a:rPr lang="pt-BR" i="1" smtClean="0">
                                      <a:latin typeface="Cambria Math" panose="02040503050406030204" pitchFamily="18" charset="0"/>
                                    </a:rPr>
                                    <m:t>𝑎</m:t>
                                  </m:r>
                                </m:e>
                                <m:sub>
                                  <m:r>
                                    <a:rPr lang="pt-BR" i="1" smtClean="0">
                                      <a:latin typeface="Cambria Math" panose="02040503050406030204" pitchFamily="18" charset="0"/>
                                    </a:rPr>
                                    <m:t>𝑛</m:t>
                                  </m:r>
                                </m:sub>
                              </m:sSub>
                              <m:func>
                                <m:funcPr>
                                  <m:ctrlPr>
                                    <a:rPr lang="pt-BR" i="1" smtClean="0">
                                      <a:latin typeface="Cambria Math" panose="02040503050406030204" pitchFamily="18" charset="0"/>
                                    </a:rPr>
                                  </m:ctrlPr>
                                </m:funcPr>
                                <m:fName>
                                  <m:r>
                                    <m:rPr>
                                      <m:sty m:val="p"/>
                                    </m:rPr>
                                    <a:rPr lang="pt-BR" i="0" smtClean="0">
                                      <a:latin typeface="Cambria Math" panose="02040503050406030204" pitchFamily="18" charset="0"/>
                                    </a:rPr>
                                    <m:t>cos</m:t>
                                  </m:r>
                                </m:fName>
                                <m:e>
                                  <m:f>
                                    <m:fPr>
                                      <m:ctrlPr>
                                        <a:rPr lang="pt-BR" i="1" smtClean="0">
                                          <a:latin typeface="Cambria Math" panose="02040503050406030204" pitchFamily="18" charset="0"/>
                                        </a:rPr>
                                      </m:ctrlPr>
                                    </m:fPr>
                                    <m:num>
                                      <m:r>
                                        <a:rPr lang="pt-BR" i="1" smtClean="0">
                                          <a:latin typeface="Cambria Math" panose="02040503050406030204" pitchFamily="18" charset="0"/>
                                        </a:rPr>
                                        <m:t>𝑛</m:t>
                                      </m:r>
                                      <m:r>
                                        <a:rPr lang="pt-BR" i="1" smtClean="0">
                                          <a:latin typeface="Cambria Math" panose="02040503050406030204" pitchFamily="18" charset="0"/>
                                        </a:rPr>
                                        <m:t>𝜋</m:t>
                                      </m:r>
                                      <m:r>
                                        <a:rPr lang="pt-BR" i="1" smtClean="0">
                                          <a:latin typeface="Cambria Math" panose="02040503050406030204" pitchFamily="18" charset="0"/>
                                        </a:rPr>
                                        <m:t>𝑥</m:t>
                                      </m:r>
                                    </m:num>
                                    <m:den>
                                      <m:r>
                                        <a:rPr lang="pt-BR" i="1" smtClean="0">
                                          <a:latin typeface="Cambria Math" panose="02040503050406030204" pitchFamily="18" charset="0"/>
                                        </a:rPr>
                                        <m:t>𝐿</m:t>
                                      </m:r>
                                    </m:den>
                                  </m:f>
                                </m:e>
                              </m:func>
                              <m:r>
                                <a:rPr lang="pt-BR" i="1" smtClean="0">
                                  <a:latin typeface="Cambria Math" panose="02040503050406030204" pitchFamily="18" charset="0"/>
                                </a:rPr>
                                <m:t>+</m:t>
                              </m:r>
                              <m:sSub>
                                <m:sSubPr>
                                  <m:ctrlPr>
                                    <a:rPr lang="pt-BR" i="1" smtClean="0">
                                      <a:latin typeface="Cambria Math" panose="02040503050406030204" pitchFamily="18" charset="0"/>
                                    </a:rPr>
                                  </m:ctrlPr>
                                </m:sSubPr>
                                <m:e>
                                  <m:r>
                                    <a:rPr lang="pt-BR" i="1" smtClean="0">
                                      <a:latin typeface="Cambria Math" panose="02040503050406030204" pitchFamily="18" charset="0"/>
                                    </a:rPr>
                                    <m:t>𝑏</m:t>
                                  </m:r>
                                </m:e>
                                <m:sub>
                                  <m:r>
                                    <a:rPr lang="pt-BR" i="1" smtClean="0">
                                      <a:latin typeface="Cambria Math" panose="02040503050406030204" pitchFamily="18" charset="0"/>
                                    </a:rPr>
                                    <m:t>𝑛</m:t>
                                  </m:r>
                                </m:sub>
                              </m:sSub>
                              <m:func>
                                <m:funcPr>
                                  <m:ctrlPr>
                                    <a:rPr lang="pt-BR" i="1" smtClean="0">
                                      <a:latin typeface="Cambria Math" panose="02040503050406030204" pitchFamily="18" charset="0"/>
                                    </a:rPr>
                                  </m:ctrlPr>
                                </m:funcPr>
                                <m:fName>
                                  <m:r>
                                    <m:rPr>
                                      <m:sty m:val="p"/>
                                    </m:rPr>
                                    <a:rPr lang="pt-BR" i="0" smtClean="0">
                                      <a:latin typeface="Cambria Math" panose="02040503050406030204" pitchFamily="18" charset="0"/>
                                    </a:rPr>
                                    <m:t>sin</m:t>
                                  </m:r>
                                </m:fName>
                                <m:e>
                                  <m:f>
                                    <m:fPr>
                                      <m:ctrlPr>
                                        <a:rPr lang="pt-BR" i="1" smtClean="0">
                                          <a:latin typeface="Cambria Math" panose="02040503050406030204" pitchFamily="18" charset="0"/>
                                        </a:rPr>
                                      </m:ctrlPr>
                                    </m:fPr>
                                    <m:num>
                                      <m:r>
                                        <a:rPr lang="pt-BR" i="1" smtClean="0">
                                          <a:latin typeface="Cambria Math" panose="02040503050406030204" pitchFamily="18" charset="0"/>
                                        </a:rPr>
                                        <m:t>𝑛</m:t>
                                      </m:r>
                                      <m:r>
                                        <a:rPr lang="pt-BR" i="1" smtClean="0">
                                          <a:latin typeface="Cambria Math" panose="02040503050406030204" pitchFamily="18" charset="0"/>
                                        </a:rPr>
                                        <m:t>𝜋</m:t>
                                      </m:r>
                                      <m:r>
                                        <a:rPr lang="pt-BR" i="1" smtClean="0">
                                          <a:latin typeface="Cambria Math" panose="02040503050406030204" pitchFamily="18" charset="0"/>
                                        </a:rPr>
                                        <m:t>𝑥</m:t>
                                      </m:r>
                                    </m:num>
                                    <m:den>
                                      <m:r>
                                        <a:rPr lang="pt-BR" i="1" smtClean="0">
                                          <a:latin typeface="Cambria Math" panose="02040503050406030204" pitchFamily="18" charset="0"/>
                                        </a:rPr>
                                        <m:t>𝐿</m:t>
                                      </m:r>
                                    </m:den>
                                  </m:f>
                                </m:e>
                              </m:func>
                            </m:e>
                          </m:d>
                        </m:e>
                      </m:nary>
                    </m:oMath>
                  </m:oMathPara>
                </a14:m>
                <a:endParaRPr lang="en-US" dirty="0"/>
              </a:p>
            </p:txBody>
          </p:sp>
        </mc:Choice>
        <mc:Fallback xmlns="">
          <p:sp>
            <p:nvSpPr>
              <p:cNvPr id="4" name="TextBox 3"/>
              <p:cNvSpPr txBox="1">
                <a:spLocks noRot="1" noChangeAspect="1" noMove="1" noResize="1" noEditPoints="1" noAdjustHandles="1" noChangeArrowheads="1" noChangeShapeType="1" noTextEdit="1"/>
              </p:cNvSpPr>
              <p:nvPr/>
            </p:nvSpPr>
            <p:spPr>
              <a:xfrm>
                <a:off x="5087366" y="2406794"/>
                <a:ext cx="5998216" cy="2381870"/>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385433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 title</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97387" y="1540702"/>
            <a:ext cx="7595707" cy="5030403"/>
          </a:xfrm>
        </p:spPr>
      </p:pic>
    </p:spTree>
    <p:extLst>
      <p:ext uri="{BB962C8B-B14F-4D97-AF65-F5344CB8AC3E}">
        <p14:creationId xmlns:p14="http://schemas.microsoft.com/office/powerpoint/2010/main" val="2440146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Phase 0 Concept Evaluation</a:t>
            </a:r>
          </a:p>
        </p:txBody>
      </p:sp>
      <p:sp>
        <p:nvSpPr>
          <p:cNvPr id="3" name="Content Placeholder 2"/>
          <p:cNvSpPr>
            <a:spLocks noGrp="1"/>
          </p:cNvSpPr>
          <p:nvPr>
            <p:ph idx="1"/>
          </p:nvPr>
        </p:nvSpPr>
        <p:spPr/>
        <p:txBody>
          <a:bodyPr/>
          <a:lstStyle/>
          <a:p>
            <a:endParaRPr lang="en-US" dirty="0"/>
          </a:p>
          <a:p>
            <a:r>
              <a:rPr lang="en-US" dirty="0"/>
              <a:t>Make a list of initial thoughts</a:t>
            </a:r>
          </a:p>
          <a:p>
            <a:r>
              <a:rPr lang="en-US" dirty="0"/>
              <a:t>Include all possible solutions you might have had</a:t>
            </a:r>
          </a:p>
          <a:p>
            <a:r>
              <a:rPr lang="en-US" dirty="0"/>
              <a:t>Remember the lecture and think about the train and the mountain</a:t>
            </a:r>
          </a:p>
          <a:p>
            <a:r>
              <a:rPr lang="en-US" dirty="0"/>
              <a:t>Review the lecture/textbook material and tie it in here as well</a:t>
            </a:r>
          </a:p>
        </p:txBody>
      </p:sp>
    </p:spTree>
    <p:extLst>
      <p:ext uri="{BB962C8B-B14F-4D97-AF65-F5344CB8AC3E}">
        <p14:creationId xmlns:p14="http://schemas.microsoft.com/office/powerpoint/2010/main" val="1629354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Phase 1 Planning and Specifications</a:t>
            </a:r>
          </a:p>
        </p:txBody>
      </p:sp>
      <p:sp>
        <p:nvSpPr>
          <p:cNvPr id="3" name="Content Placeholder 2"/>
          <p:cNvSpPr>
            <a:spLocks noGrp="1"/>
          </p:cNvSpPr>
          <p:nvPr>
            <p:ph idx="1"/>
          </p:nvPr>
        </p:nvSpPr>
        <p:spPr/>
        <p:txBody>
          <a:bodyPr/>
          <a:lstStyle/>
          <a:p>
            <a:r>
              <a:rPr lang="en-US" dirty="0"/>
              <a:t>Show a more realistic list of potential solutions here</a:t>
            </a:r>
          </a:p>
        </p:txBody>
      </p:sp>
    </p:spTree>
    <p:extLst>
      <p:ext uri="{BB962C8B-B14F-4D97-AF65-F5344CB8AC3E}">
        <p14:creationId xmlns:p14="http://schemas.microsoft.com/office/powerpoint/2010/main" val="1867531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Phase 2 Development</a:t>
            </a:r>
          </a:p>
        </p:txBody>
      </p:sp>
      <p:sp>
        <p:nvSpPr>
          <p:cNvPr id="3" name="Content Placeholder 2"/>
          <p:cNvSpPr>
            <a:spLocks noGrp="1"/>
          </p:cNvSpPr>
          <p:nvPr>
            <p:ph idx="1"/>
          </p:nvPr>
        </p:nvSpPr>
        <p:spPr/>
        <p:txBody>
          <a:bodyPr/>
          <a:lstStyle/>
          <a:p>
            <a:r>
              <a:rPr lang="en-US" dirty="0"/>
              <a:t>List your two possible sources plan A and plan B</a:t>
            </a:r>
          </a:p>
          <a:p>
            <a:r>
              <a:rPr lang="en-US" dirty="0"/>
              <a:t>Provide the key point on why which is solution is part A</a:t>
            </a:r>
          </a:p>
        </p:txBody>
      </p:sp>
    </p:spTree>
    <p:extLst>
      <p:ext uri="{BB962C8B-B14F-4D97-AF65-F5344CB8AC3E}">
        <p14:creationId xmlns:p14="http://schemas.microsoft.com/office/powerpoint/2010/main" val="1854427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Phase 3 Test and Evaluation</a:t>
            </a:r>
          </a:p>
        </p:txBody>
      </p:sp>
      <p:sp>
        <p:nvSpPr>
          <p:cNvPr id="3" name="Content Placeholder 2"/>
          <p:cNvSpPr>
            <a:spLocks noGrp="1"/>
          </p:cNvSpPr>
          <p:nvPr>
            <p:ph idx="1"/>
          </p:nvPr>
        </p:nvSpPr>
        <p:spPr/>
        <p:txBody>
          <a:bodyPr/>
          <a:lstStyle/>
          <a:p>
            <a:r>
              <a:rPr lang="en-US" dirty="0"/>
              <a:t>List the testing procedures here. </a:t>
            </a:r>
          </a:p>
          <a:p>
            <a:r>
              <a:rPr lang="en-US" dirty="0"/>
              <a:t>List some details about the tests you would use</a:t>
            </a:r>
          </a:p>
        </p:txBody>
      </p:sp>
    </p:spTree>
    <p:extLst>
      <p:ext uri="{BB962C8B-B14F-4D97-AF65-F5344CB8AC3E}">
        <p14:creationId xmlns:p14="http://schemas.microsoft.com/office/powerpoint/2010/main" val="2341903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Phase 4 – Product Release</a:t>
            </a:r>
          </a:p>
        </p:txBody>
      </p:sp>
      <p:sp>
        <p:nvSpPr>
          <p:cNvPr id="3" name="Content Placeholder 2"/>
          <p:cNvSpPr>
            <a:spLocks noGrp="1"/>
          </p:cNvSpPr>
          <p:nvPr>
            <p:ph idx="1"/>
          </p:nvPr>
        </p:nvSpPr>
        <p:spPr/>
        <p:txBody>
          <a:bodyPr/>
          <a:lstStyle/>
          <a:p>
            <a:r>
              <a:rPr lang="en-US" dirty="0"/>
              <a:t>Create a slogan for your product </a:t>
            </a:r>
          </a:p>
          <a:p>
            <a:r>
              <a:rPr lang="en-US" dirty="0"/>
              <a:t>Include how you keep track of your solutions and ensure they are still working</a:t>
            </a:r>
          </a:p>
          <a:p>
            <a:r>
              <a:rPr lang="en-US" dirty="0"/>
              <a:t>Include a failure plan that in the event something is going wrong you will address the problem accordingly.</a:t>
            </a:r>
          </a:p>
        </p:txBody>
      </p:sp>
    </p:spTree>
    <p:extLst>
      <p:ext uri="{BB962C8B-B14F-4D97-AF65-F5344CB8AC3E}">
        <p14:creationId xmlns:p14="http://schemas.microsoft.com/office/powerpoint/2010/main" val="711841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3583" y="314454"/>
            <a:ext cx="7544191" cy="6000399"/>
          </a:xfrm>
          <a:prstGeom prst="rect">
            <a:avLst/>
          </a:prstGeom>
        </p:spPr>
      </p:pic>
    </p:spTree>
    <p:extLst>
      <p:ext uri="{BB962C8B-B14F-4D97-AF65-F5344CB8AC3E}">
        <p14:creationId xmlns:p14="http://schemas.microsoft.com/office/powerpoint/2010/main" val="861183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Title of Story 2</a:t>
            </a:r>
          </a:p>
        </p:txBody>
      </p:sp>
      <p:sp>
        <p:nvSpPr>
          <p:cNvPr id="14" name="Content Placeholder 13"/>
          <p:cNvSpPr>
            <a:spLocks noGrp="1"/>
          </p:cNvSpPr>
          <p:nvPr>
            <p:ph idx="1"/>
          </p:nvPr>
        </p:nvSpPr>
        <p:spPr/>
        <p:txBody>
          <a:bodyPr/>
          <a:lstStyle/>
          <a:p>
            <a:r>
              <a:rPr lang="en-US" dirty="0"/>
              <a:t>Name of story 1</a:t>
            </a:r>
          </a:p>
          <a:p>
            <a:r>
              <a:rPr lang="en-US" dirty="0"/>
              <a:t>Reason you have selected the story</a:t>
            </a:r>
          </a:p>
          <a:p>
            <a:r>
              <a:rPr lang="en-US" dirty="0"/>
              <a:t>Add several key points about the story</a:t>
            </a:r>
          </a:p>
          <a:p>
            <a:r>
              <a:rPr lang="en-US" dirty="0"/>
              <a:t>Maybe include a picture if appropriate</a:t>
            </a:r>
          </a:p>
          <a:p>
            <a:endParaRPr lang="en-US" dirty="0"/>
          </a:p>
        </p:txBody>
      </p:sp>
    </p:spTree>
    <p:extLst>
      <p:ext uri="{BB962C8B-B14F-4D97-AF65-F5344CB8AC3E}">
        <p14:creationId xmlns:p14="http://schemas.microsoft.com/office/powerpoint/2010/main" val="3272160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 an Appropriate Title</a:t>
            </a:r>
          </a:p>
        </p:txBody>
      </p:sp>
      <p:sp>
        <p:nvSpPr>
          <p:cNvPr id="3" name="Content Placeholder 2"/>
          <p:cNvSpPr>
            <a:spLocks noGrp="1"/>
          </p:cNvSpPr>
          <p:nvPr>
            <p:ph idx="1"/>
          </p:nvPr>
        </p:nvSpPr>
        <p:spPr>
          <a:xfrm>
            <a:off x="1104900" y="2066794"/>
            <a:ext cx="3554782" cy="4105405"/>
          </a:xfrm>
        </p:spPr>
        <p:txBody>
          <a:bodyPr/>
          <a:lstStyle/>
          <a:p>
            <a:r>
              <a:rPr lang="en-US" dirty="0"/>
              <a:t>What we now know is that…</a:t>
            </a:r>
          </a:p>
          <a:p>
            <a:r>
              <a:rPr lang="en-US" dirty="0"/>
              <a:t>There are several new technologies…</a:t>
            </a:r>
          </a:p>
          <a:p>
            <a:r>
              <a:rPr lang="en-US" dirty="0"/>
              <a:t>The body of scientific knowledge recently expanded providing new insight into …</a:t>
            </a:r>
          </a:p>
        </p:txBody>
      </p:sp>
      <p:pic>
        <p:nvPicPr>
          <p:cNvPr id="5" name="Picture 4" descr="&lt;strong&gt;Design&lt;/strong&gt; Handbook: &lt;strong&gt;Engineering&lt;/strong&gt; Drawing and Sketching | Related Resources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2554" y="1744249"/>
            <a:ext cx="3282696" cy="3918337"/>
          </a:xfrm>
          <a:prstGeom prst="rect">
            <a:avLst/>
          </a:prstGeom>
        </p:spPr>
      </p:pic>
    </p:spTree>
    <p:extLst>
      <p:ext uri="{BB962C8B-B14F-4D97-AF65-F5344CB8AC3E}">
        <p14:creationId xmlns:p14="http://schemas.microsoft.com/office/powerpoint/2010/main" val="14410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 Title</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181612" y="1387662"/>
            <a:ext cx="5527190" cy="5457811"/>
          </a:xfrm>
        </p:spPr>
      </p:pic>
    </p:spTree>
    <p:extLst>
      <p:ext uri="{BB962C8B-B14F-4D97-AF65-F5344CB8AC3E}">
        <p14:creationId xmlns:p14="http://schemas.microsoft.com/office/powerpoint/2010/main" val="1797928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Phase 0 Concept Evaluation</a:t>
            </a:r>
          </a:p>
        </p:txBody>
      </p:sp>
      <p:sp>
        <p:nvSpPr>
          <p:cNvPr id="3" name="Content Placeholder 2"/>
          <p:cNvSpPr>
            <a:spLocks noGrp="1"/>
          </p:cNvSpPr>
          <p:nvPr>
            <p:ph idx="1"/>
          </p:nvPr>
        </p:nvSpPr>
        <p:spPr/>
        <p:txBody>
          <a:bodyPr/>
          <a:lstStyle/>
          <a:p>
            <a:endParaRPr lang="en-US" dirty="0"/>
          </a:p>
          <a:p>
            <a:r>
              <a:rPr lang="en-US" dirty="0"/>
              <a:t>Make a list of initial thoughts</a:t>
            </a:r>
          </a:p>
          <a:p>
            <a:r>
              <a:rPr lang="en-US" dirty="0"/>
              <a:t>Include all possible solutions you might have had</a:t>
            </a:r>
          </a:p>
          <a:p>
            <a:r>
              <a:rPr lang="en-US" dirty="0"/>
              <a:t>Remember the lecture and think about the train and the mountain</a:t>
            </a:r>
          </a:p>
          <a:p>
            <a:r>
              <a:rPr lang="en-US" dirty="0"/>
              <a:t>Review the lecture/textbook material and tie it in here as well</a:t>
            </a:r>
          </a:p>
        </p:txBody>
      </p:sp>
    </p:spTree>
    <p:extLst>
      <p:ext uri="{BB962C8B-B14F-4D97-AF65-F5344CB8AC3E}">
        <p14:creationId xmlns:p14="http://schemas.microsoft.com/office/powerpoint/2010/main" val="505151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Phase 1 Planning and Specifications</a:t>
            </a:r>
          </a:p>
        </p:txBody>
      </p:sp>
      <p:sp>
        <p:nvSpPr>
          <p:cNvPr id="3" name="Content Placeholder 2"/>
          <p:cNvSpPr>
            <a:spLocks noGrp="1"/>
          </p:cNvSpPr>
          <p:nvPr>
            <p:ph idx="1"/>
          </p:nvPr>
        </p:nvSpPr>
        <p:spPr/>
        <p:txBody>
          <a:bodyPr/>
          <a:lstStyle/>
          <a:p>
            <a:r>
              <a:rPr lang="en-US" dirty="0"/>
              <a:t>Show a more realistic list of potential solutions here</a:t>
            </a:r>
          </a:p>
        </p:txBody>
      </p:sp>
    </p:spTree>
    <p:extLst>
      <p:ext uri="{BB962C8B-B14F-4D97-AF65-F5344CB8AC3E}">
        <p14:creationId xmlns:p14="http://schemas.microsoft.com/office/powerpoint/2010/main" val="3987005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Phase 2 Development</a:t>
            </a:r>
          </a:p>
        </p:txBody>
      </p:sp>
      <p:sp>
        <p:nvSpPr>
          <p:cNvPr id="3" name="Content Placeholder 2"/>
          <p:cNvSpPr>
            <a:spLocks noGrp="1"/>
          </p:cNvSpPr>
          <p:nvPr>
            <p:ph idx="1"/>
          </p:nvPr>
        </p:nvSpPr>
        <p:spPr/>
        <p:txBody>
          <a:bodyPr/>
          <a:lstStyle/>
          <a:p>
            <a:r>
              <a:rPr lang="en-US" dirty="0"/>
              <a:t>List your two possible sources plan A and plan B</a:t>
            </a:r>
          </a:p>
          <a:p>
            <a:r>
              <a:rPr lang="en-US" dirty="0"/>
              <a:t>Provide the key point on why which is solution is part A</a:t>
            </a:r>
          </a:p>
        </p:txBody>
      </p:sp>
    </p:spTree>
    <p:extLst>
      <p:ext uri="{BB962C8B-B14F-4D97-AF65-F5344CB8AC3E}">
        <p14:creationId xmlns:p14="http://schemas.microsoft.com/office/powerpoint/2010/main" val="472711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Phase 3 Test and Evaluation</a:t>
            </a:r>
          </a:p>
        </p:txBody>
      </p:sp>
      <p:sp>
        <p:nvSpPr>
          <p:cNvPr id="3" name="Content Placeholder 2"/>
          <p:cNvSpPr>
            <a:spLocks noGrp="1"/>
          </p:cNvSpPr>
          <p:nvPr>
            <p:ph idx="1"/>
          </p:nvPr>
        </p:nvSpPr>
        <p:spPr/>
        <p:txBody>
          <a:bodyPr/>
          <a:lstStyle/>
          <a:p>
            <a:r>
              <a:rPr lang="en-US" dirty="0"/>
              <a:t>List the testing procedures here. </a:t>
            </a:r>
          </a:p>
          <a:p>
            <a:r>
              <a:rPr lang="en-US" dirty="0"/>
              <a:t>List some details about the tests you would use</a:t>
            </a:r>
          </a:p>
        </p:txBody>
      </p:sp>
    </p:spTree>
    <p:extLst>
      <p:ext uri="{BB962C8B-B14F-4D97-AF65-F5344CB8AC3E}">
        <p14:creationId xmlns:p14="http://schemas.microsoft.com/office/powerpoint/2010/main" val="200023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Phase 4 – Product Release</a:t>
            </a:r>
          </a:p>
        </p:txBody>
      </p:sp>
      <p:sp>
        <p:nvSpPr>
          <p:cNvPr id="3" name="Content Placeholder 2"/>
          <p:cNvSpPr>
            <a:spLocks noGrp="1"/>
          </p:cNvSpPr>
          <p:nvPr>
            <p:ph idx="1"/>
          </p:nvPr>
        </p:nvSpPr>
        <p:spPr/>
        <p:txBody>
          <a:bodyPr/>
          <a:lstStyle/>
          <a:p>
            <a:r>
              <a:rPr lang="en-US" dirty="0"/>
              <a:t>Create a slogan for your product </a:t>
            </a:r>
          </a:p>
          <a:p>
            <a:r>
              <a:rPr lang="en-US" dirty="0"/>
              <a:t>Include how you keep track of your solutions and ensure they are still working</a:t>
            </a:r>
          </a:p>
          <a:p>
            <a:r>
              <a:rPr lang="en-US" dirty="0"/>
              <a:t>Include a failure plan that in the event something is going wrong you will address the problem accordingly.</a:t>
            </a:r>
          </a:p>
        </p:txBody>
      </p:sp>
    </p:spTree>
    <p:extLst>
      <p:ext uri="{BB962C8B-B14F-4D97-AF65-F5344CB8AC3E}">
        <p14:creationId xmlns:p14="http://schemas.microsoft.com/office/powerpoint/2010/main" val="3041466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340" y="2580362"/>
            <a:ext cx="6363433" cy="3770334"/>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53599" y="442356"/>
            <a:ext cx="4628236" cy="3390183"/>
          </a:xfrm>
          <a:prstGeom prst="rect">
            <a:avLst/>
          </a:prstGeom>
        </p:spPr>
      </p:pic>
    </p:spTree>
    <p:extLst>
      <p:ext uri="{BB962C8B-B14F-4D97-AF65-F5344CB8AC3E}">
        <p14:creationId xmlns:p14="http://schemas.microsoft.com/office/powerpoint/2010/main" val="91451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
        <p:nvSpPr>
          <p:cNvPr id="3" name="Text Placeholder 2"/>
          <p:cNvSpPr>
            <a:spLocks noGrp="1"/>
          </p:cNvSpPr>
          <p:nvPr>
            <p:ph type="body" idx="1"/>
          </p:nvPr>
        </p:nvSpPr>
        <p:spPr/>
        <p:txBody>
          <a:bodyPr/>
          <a:lstStyle/>
          <a:p>
            <a:r>
              <a:rPr lang="en-US" dirty="0"/>
              <a:t>Conclusion for Story 1</a:t>
            </a:r>
          </a:p>
        </p:txBody>
      </p:sp>
      <p:sp>
        <p:nvSpPr>
          <p:cNvPr id="4" name="Content Placeholder 3"/>
          <p:cNvSpPr>
            <a:spLocks noGrp="1"/>
          </p:cNvSpPr>
          <p:nvPr>
            <p:ph sz="half" idx="2"/>
          </p:nvPr>
        </p:nvSpPr>
        <p:spPr/>
        <p:txBody>
          <a:bodyPr/>
          <a:lstStyle/>
          <a:p>
            <a:r>
              <a:rPr lang="en-US" dirty="0"/>
              <a:t>What was the problem you wanted to solve</a:t>
            </a:r>
          </a:p>
          <a:p>
            <a:r>
              <a:rPr lang="en-US" dirty="0"/>
              <a:t>What did others think was best</a:t>
            </a:r>
          </a:p>
          <a:p>
            <a:r>
              <a:rPr lang="en-US" dirty="0"/>
              <a:t>How did this impact your design process</a:t>
            </a:r>
          </a:p>
          <a:p>
            <a:r>
              <a:rPr lang="en-US" dirty="0"/>
              <a:t>What was your solution</a:t>
            </a:r>
          </a:p>
          <a:p>
            <a:r>
              <a:rPr lang="en-US" dirty="0"/>
              <a:t>How do you know it worked</a:t>
            </a:r>
          </a:p>
          <a:p>
            <a:endParaRPr lang="en-US" dirty="0"/>
          </a:p>
        </p:txBody>
      </p:sp>
      <p:sp>
        <p:nvSpPr>
          <p:cNvPr id="5" name="Text Placeholder 4"/>
          <p:cNvSpPr>
            <a:spLocks noGrp="1"/>
          </p:cNvSpPr>
          <p:nvPr>
            <p:ph type="body" sz="quarter" idx="3"/>
          </p:nvPr>
        </p:nvSpPr>
        <p:spPr/>
        <p:txBody>
          <a:bodyPr/>
          <a:lstStyle/>
          <a:p>
            <a:r>
              <a:rPr lang="en-US" dirty="0"/>
              <a:t>Conclusion for story 2</a:t>
            </a:r>
          </a:p>
        </p:txBody>
      </p:sp>
      <p:sp>
        <p:nvSpPr>
          <p:cNvPr id="6" name="Content Placeholder 5"/>
          <p:cNvSpPr>
            <a:spLocks noGrp="1"/>
          </p:cNvSpPr>
          <p:nvPr>
            <p:ph sz="quarter" idx="4"/>
          </p:nvPr>
        </p:nvSpPr>
        <p:spPr/>
        <p:txBody>
          <a:bodyPr/>
          <a:lstStyle/>
          <a:p>
            <a:r>
              <a:rPr lang="en-US" dirty="0"/>
              <a:t>What was the problem you wanted to solve</a:t>
            </a:r>
          </a:p>
          <a:p>
            <a:r>
              <a:rPr lang="en-US" dirty="0"/>
              <a:t>What did others think was best</a:t>
            </a:r>
          </a:p>
          <a:p>
            <a:r>
              <a:rPr lang="en-US" dirty="0"/>
              <a:t>How did this impact your design process</a:t>
            </a:r>
          </a:p>
          <a:p>
            <a:r>
              <a:rPr lang="en-US" dirty="0"/>
              <a:t>What was your solution</a:t>
            </a:r>
          </a:p>
          <a:p>
            <a:r>
              <a:rPr lang="en-US" dirty="0"/>
              <a:t>How do you know it worked</a:t>
            </a:r>
          </a:p>
          <a:p>
            <a:endParaRPr lang="en-US" dirty="0"/>
          </a:p>
        </p:txBody>
      </p:sp>
    </p:spTree>
    <p:extLst>
      <p:ext uri="{BB962C8B-B14F-4D97-AF65-F5344CB8AC3E}">
        <p14:creationId xmlns:p14="http://schemas.microsoft.com/office/powerpoint/2010/main" val="4103001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Final Thoughts</a:t>
            </a:r>
          </a:p>
        </p:txBody>
      </p:sp>
      <p:sp>
        <p:nvSpPr>
          <p:cNvPr id="3" name="Content Placeholder 2"/>
          <p:cNvSpPr>
            <a:spLocks noGrp="1"/>
          </p:cNvSpPr>
          <p:nvPr>
            <p:ph idx="1"/>
          </p:nvPr>
        </p:nvSpPr>
        <p:spPr/>
        <p:txBody>
          <a:bodyPr/>
          <a:lstStyle/>
          <a:p>
            <a:r>
              <a:rPr lang="en-US" dirty="0"/>
              <a:t>Conclusion </a:t>
            </a:r>
            <a:r>
              <a:rPr lang="en-US" dirty="0" err="1"/>
              <a:t>Conclusion</a:t>
            </a:r>
            <a:endParaRPr lang="en-US" dirty="0"/>
          </a:p>
        </p:txBody>
      </p:sp>
    </p:spTree>
    <p:extLst>
      <p:ext uri="{BB962C8B-B14F-4D97-AF65-F5344CB8AC3E}">
        <p14:creationId xmlns:p14="http://schemas.microsoft.com/office/powerpoint/2010/main" val="1516675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 </a:t>
            </a:r>
          </a:p>
        </p:txBody>
      </p:sp>
      <p:sp>
        <p:nvSpPr>
          <p:cNvPr id="3" name="Text Placeholder 2"/>
          <p:cNvSpPr>
            <a:spLocks noGrp="1"/>
          </p:cNvSpPr>
          <p:nvPr>
            <p:ph type="body" idx="1"/>
          </p:nvPr>
        </p:nvSpPr>
        <p:spPr/>
        <p:txBody>
          <a:bodyPr/>
          <a:lstStyle/>
          <a:p>
            <a:r>
              <a:rPr lang="en-US" dirty="0"/>
              <a:t>References for Story 1</a:t>
            </a:r>
          </a:p>
        </p:txBody>
      </p:sp>
      <p:sp>
        <p:nvSpPr>
          <p:cNvPr id="4" name="Content Placeholder 3"/>
          <p:cNvSpPr>
            <a:spLocks noGrp="1"/>
          </p:cNvSpPr>
          <p:nvPr>
            <p:ph sz="half" idx="2"/>
          </p:nvPr>
        </p:nvSpPr>
        <p:spPr/>
        <p:txBody>
          <a:bodyPr/>
          <a:lstStyle/>
          <a:p>
            <a:endParaRPr lang="en-US"/>
          </a:p>
        </p:txBody>
      </p:sp>
      <p:sp>
        <p:nvSpPr>
          <p:cNvPr id="5" name="Text Placeholder 4"/>
          <p:cNvSpPr>
            <a:spLocks noGrp="1"/>
          </p:cNvSpPr>
          <p:nvPr>
            <p:ph type="body" sz="quarter" idx="3"/>
          </p:nvPr>
        </p:nvSpPr>
        <p:spPr/>
        <p:txBody>
          <a:bodyPr/>
          <a:lstStyle/>
          <a:p>
            <a:r>
              <a:rPr lang="en-US" dirty="0"/>
              <a:t>References for Story 2</a:t>
            </a:r>
          </a:p>
        </p:txBody>
      </p:sp>
      <p:sp>
        <p:nvSpPr>
          <p:cNvPr id="6" name="Content Placeholder 5"/>
          <p:cNvSpPr>
            <a:spLocks noGrp="1"/>
          </p:cNvSpPr>
          <p:nvPr>
            <p:ph sz="quarter" idx="4"/>
          </p:nvPr>
        </p:nvSpPr>
        <p:spPr/>
        <p:txBody>
          <a:bodyPr/>
          <a:lstStyle/>
          <a:p>
            <a:endParaRPr lang="en-US"/>
          </a:p>
        </p:txBody>
      </p:sp>
    </p:spTree>
    <p:extLst>
      <p:ext uri="{BB962C8B-B14F-4D97-AF65-F5344CB8AC3E}">
        <p14:creationId xmlns:p14="http://schemas.microsoft.com/office/powerpoint/2010/main" val="899611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cademic Literature 16x9">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TF03431380.potx" id="{B573BD99-E105-4D2A-964B-B901A176567A}" vid="{B1D363B9-18DE-4874-9E2B-FD69B5C6548D}"/>
    </a:ext>
  </a:extLst>
</a:theme>
</file>

<file path=ppt/theme/theme2.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APDescription xmlns="4873beb7-5857-4685-be1f-d57550cc96cc" xsi:nil="true"/>
    <AssetExpire xmlns="4873beb7-5857-4685-be1f-d57550cc96cc">2029-01-01T08:00:00+00:00</AssetExpire>
    <CampaignTagsTaxHTField0 xmlns="4873beb7-5857-4685-be1f-d57550cc96cc">
      <Terms xmlns="http://schemas.microsoft.com/office/infopath/2007/PartnerControls"/>
    </CampaignTagsTaxHTField0>
    <IntlLangReviewDate xmlns="4873beb7-5857-4685-be1f-d57550cc96cc" xsi:nil="true"/>
    <TPFriendlyName xmlns="4873beb7-5857-4685-be1f-d57550cc96cc" xsi:nil="true"/>
    <IntlLangReview xmlns="4873beb7-5857-4685-be1f-d57550cc96cc">false</IntlLangReview>
    <LocLastLocAttemptVersionLookup xmlns="4873beb7-5857-4685-be1f-d57550cc96cc">855024</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Complete</EditorialStatus>
    <Markets xmlns="4873beb7-5857-4685-be1f-d57550cc96cc"/>
    <OriginAsset xmlns="4873beb7-5857-4685-be1f-d57550cc96cc" xsi:nil="true"/>
    <AssetStart xmlns="4873beb7-5857-4685-be1f-d57550cc96cc">2012-08-31T08:50:00+00:00</AssetStart>
    <FriendlyTitle xmlns="4873beb7-5857-4685-be1f-d57550cc96cc" xsi:nil="true"/>
    <MarketSpecific xmlns="4873beb7-5857-4685-be1f-d57550cc96cc">false</MarketSpecific>
    <TPNamespace xmlns="4873beb7-5857-4685-be1f-d57550cc96cc" xsi:nil="true"/>
    <PublishStatusLookup xmlns="4873beb7-5857-4685-be1f-d57550cc96cc">
      <Value>1616423</Value>
    </PublishStatusLookup>
    <APAuthor xmlns="4873beb7-5857-4685-be1f-d57550cc96cc">
      <UserInfo>
        <DisplayName>REDMOND\kristaa</DisplayName>
        <AccountId>136</AccountId>
        <AccountType/>
      </UserInfo>
    </APAuthor>
    <TPCommandLine xmlns="4873beb7-5857-4685-be1f-d57550cc96cc" xsi:nil="true"/>
    <IntlLangReviewer xmlns="4873beb7-5857-4685-be1f-d57550cc96cc" xsi:nil="true"/>
    <OpenTemplate xmlns="4873beb7-5857-4685-be1f-d57550cc96cc">true</OpenTemplate>
    <CSXSubmissionDate xmlns="4873beb7-5857-4685-be1f-d57550cc96cc" xsi:nil="true"/>
    <TaxCatchAll xmlns="4873beb7-5857-4685-be1f-d57550cc96cc"/>
    <Manager xmlns="4873beb7-5857-4685-be1f-d57550cc96cc" xsi:nil="true"/>
    <NumericId xmlns="4873beb7-5857-4685-be1f-d57550cc96cc" xsi:nil="true"/>
    <ParentAssetId xmlns="4873beb7-5857-4685-be1f-d57550cc96cc" xsi:nil="true"/>
    <OriginalSourceMarket xmlns="4873beb7-5857-4685-be1f-d57550cc96cc" xsi:nil="true"/>
    <ApprovalStatus xmlns="4873beb7-5857-4685-be1f-d57550cc96cc">InProgress</ApprovalStatus>
    <TPComponent xmlns="4873beb7-5857-4685-be1f-d57550cc96cc" xsi:nil="true"/>
    <EditorialTags xmlns="4873beb7-5857-4685-be1f-d57550cc96cc" xsi:nil="true"/>
    <TPExecutable xmlns="4873beb7-5857-4685-be1f-d57550cc96cc" xsi:nil="true"/>
    <TPLaunchHelpLink xmlns="4873beb7-5857-4685-be1f-d57550cc96cc" xsi:nil="true"/>
    <LocComments xmlns="4873beb7-5857-4685-be1f-d57550cc96cc" xsi:nil="true"/>
    <LocRecommendedHandoff xmlns="4873beb7-5857-4685-be1f-d57550cc96cc" xsi:nil="true"/>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TP</AssetType>
    <MachineTranslated xmlns="4873beb7-5857-4685-be1f-d57550cc96cc">false</MachineTranslated>
    <OutputCachingOn xmlns="4873beb7-5857-4685-be1f-d57550cc96cc">false</OutputCachingOn>
    <TemplateStatus xmlns="4873beb7-5857-4685-be1f-d57550cc96cc">Complete</TemplateStatus>
    <IsSearchable xmlns="4873beb7-5857-4685-be1f-d57550cc96cc">true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LocMarketGroupTiers2 xmlns="4873beb7-5857-4685-be1f-d57550cc96cc" xsi:nil="true"/>
    <ClipArtFilename xmlns="4873beb7-5857-4685-be1f-d57550cc96cc" xsi:nil="true"/>
    <TPApplication xmlns="4873beb7-5857-4685-be1f-d57550cc96cc" xsi:nil="true"/>
    <CSXHash xmlns="4873beb7-5857-4685-be1f-d57550cc96cc" xsi:nil="true"/>
    <DirectSourceMarket xmlns="4873beb7-5857-4685-be1f-d57550cc96cc" xsi:nil="true"/>
    <PrimaryImageGen xmlns="4873beb7-5857-4685-be1f-d57550cc96cc">true</PrimaryImageGen>
    <PlannedPubDate xmlns="4873beb7-5857-4685-be1f-d57550cc96cc" xsi:nil="true"/>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TPLaunchHelpLinkType xmlns="4873beb7-5857-4685-be1f-d57550cc96cc">Template</TPLaunchHelpLinkType>
    <LocalizationTagsTaxHTField0 xmlns="4873beb7-5857-4685-be1f-d57550cc96cc">
      <Terms xmlns="http://schemas.microsoft.com/office/infopath/2007/PartnerControls"/>
    </LocalizationTagsTaxHTField0>
    <BusinessGroup xmlns="4873beb7-5857-4685-be1f-d57550cc96cc" xsi:nil="true"/>
    <Providers xmlns="4873beb7-5857-4685-be1f-d57550cc96cc" xsi:nil="true"/>
    <TemplateTemplateType xmlns="4873beb7-5857-4685-be1f-d57550cc96cc">PowerPoint Presentation Template</TemplateTemplateType>
    <TimesCloned xmlns="4873beb7-5857-4685-be1f-d57550cc96cc" xsi:nil="true"/>
    <TPAppVersion xmlns="4873beb7-5857-4685-be1f-d57550cc96cc" xsi:nil="true"/>
    <VoteCount xmlns="4873beb7-5857-4685-be1f-d57550cc96cc" xsi:nil="true"/>
    <AverageRating xmlns="4873beb7-5857-4685-be1f-d57550cc96cc" xsi:nil="true"/>
    <FeatureTagsTaxHTField0 xmlns="4873beb7-5857-4685-be1f-d57550cc96cc">
      <Terms xmlns="http://schemas.microsoft.com/office/infopath/2007/PartnerControls"/>
    </FeatureTagsTaxHTField0>
    <Provider xmlns="4873beb7-5857-4685-be1f-d57550cc96cc" xsi:nil="true"/>
    <UACurrentWords xmlns="4873beb7-5857-4685-be1f-d57550cc96cc" xsi:nil="true"/>
    <AssetId xmlns="4873beb7-5857-4685-be1f-d57550cc96cc">TP103431361</AssetId>
    <TPClientViewer xmlns="4873beb7-5857-4685-be1f-d57550cc96cc" xsi:nil="true"/>
    <DSATActionTaken xmlns="4873beb7-5857-4685-be1f-d57550cc96cc" xsi:nil="true"/>
    <APEditor xmlns="4873beb7-5857-4685-be1f-d57550cc96cc">
      <UserInfo>
        <DisplayName/>
        <AccountId xsi:nil="true"/>
        <AccountType/>
      </UserInfo>
    </APEditor>
    <TPInstallLocation xmlns="4873beb7-5857-4685-be1f-d57550cc96cc" xsi:nil="true"/>
    <OOCacheId xmlns="4873beb7-5857-4685-be1f-d57550cc96cc" xsi:nil="true"/>
    <IsDeleted xmlns="4873beb7-5857-4685-be1f-d57550cc96cc">false</IsDeleted>
    <PublishTargets xmlns="4873beb7-5857-4685-be1f-d57550cc96cc">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Terms xmlns="http://schemas.microsoft.com/office/infopath/2007/PartnerControls"/>
    </InternalTagsTaxHTField0>
    <LastHandOff xmlns="4873beb7-5857-4685-be1f-d57550cc96cc" xsi:nil="true"/>
    <Milestone xmlns="4873beb7-5857-4685-be1f-d57550cc96cc" xsi:nil="true"/>
    <OriginalRelease xmlns="4873beb7-5857-4685-be1f-d57550cc96cc">15</OriginalRelease>
    <RecommendationsModifier xmlns="4873beb7-5857-4685-be1f-d57550cc96cc" xsi:nil="true"/>
    <ScenarioTagsTaxHTField0 xmlns="4873beb7-5857-4685-be1f-d57550cc96cc">
      <Terms xmlns="http://schemas.microsoft.com/office/infopath/2007/PartnerControls"/>
    </ScenarioTagsTaxHTField0>
    <UANotes xmlns="4873beb7-5857-4685-be1f-d57550cc96cc" xsi:nil="true"/>
  </documentManagement>
</p:properties>
</file>

<file path=customXml/itemProps1.xml><?xml version="1.0" encoding="utf-8"?>
<ds:datastoreItem xmlns:ds="http://schemas.openxmlformats.org/officeDocument/2006/customXml" ds:itemID="{561E720F-F05D-4536-9C34-0CFCED65D3B7}">
  <ds:schemaRefs>
    <ds:schemaRef ds:uri="http://schemas.microsoft.com/sharepoint/v3/contenttype/forms"/>
  </ds:schemaRefs>
</ds:datastoreItem>
</file>

<file path=customXml/itemProps2.xml><?xml version="1.0" encoding="utf-8"?>
<ds:datastoreItem xmlns:ds="http://schemas.openxmlformats.org/officeDocument/2006/customXml" ds:itemID="{28C8B9CA-0273-4370-889A-FC05DA5C2F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CDDBB83-77C1-4099-A0AA-289882E745E2}">
  <ds:schemaRefs>
    <ds:schemaRef ds:uri="http://schemas.microsoft.com/office/infopath/2007/PartnerControls"/>
    <ds:schemaRef ds:uri="http://purl.org/dc/elements/1.1/"/>
    <ds:schemaRef ds:uri="http://purl.org/dc/dcmitype/"/>
    <ds:schemaRef ds:uri="4873beb7-5857-4685-be1f-d57550cc96cc"/>
    <ds:schemaRef ds:uri="http://schemas.openxmlformats.org/package/2006/metadata/core-properties"/>
    <ds:schemaRef ds:uri="http://schemas.microsoft.com/office/2006/metadata/properties"/>
    <ds:schemaRef ds:uri="http://schemas.microsoft.com/office/2006/documentManagement/type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Academic presentation, pinstripe and ribbon design (widescreen)</Template>
  <TotalTime>2313</TotalTime>
  <Words>1296</Words>
  <Application>Microsoft Office PowerPoint</Application>
  <PresentationFormat>Widescreen</PresentationFormat>
  <Paragraphs>130</Paragraphs>
  <Slides>22</Slides>
  <Notes>20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Cambria Math</vt:lpstr>
      <vt:lpstr>Euphemia</vt:lpstr>
      <vt:lpstr>Plantagenet Cherokee</vt:lpstr>
      <vt:lpstr>Wingdings</vt:lpstr>
      <vt:lpstr>Academic Literature 16x9</vt:lpstr>
      <vt:lpstr>Title of the book</vt:lpstr>
      <vt:lpstr>Title of Story 1</vt:lpstr>
      <vt:lpstr>Use an Appropriate Title</vt:lpstr>
      <vt:lpstr>Add title</vt:lpstr>
      <vt:lpstr>Phase 0 Concept Evaluation</vt:lpstr>
      <vt:lpstr>Phase 1 Planning and Specifications</vt:lpstr>
      <vt:lpstr>Phase 2 Development</vt:lpstr>
      <vt:lpstr>Phase 3 Test and Evaluation</vt:lpstr>
      <vt:lpstr>Phase 4 – Product Release</vt:lpstr>
      <vt:lpstr>PowerPoint Presentation</vt:lpstr>
      <vt:lpstr>Title of Story 2</vt:lpstr>
      <vt:lpstr>Use an Appropriate Title</vt:lpstr>
      <vt:lpstr>Add Title</vt:lpstr>
      <vt:lpstr>Phase 0 Concept Evaluation</vt:lpstr>
      <vt:lpstr>Phase 1 Planning and Specifications</vt:lpstr>
      <vt:lpstr>Phase 2 Development</vt:lpstr>
      <vt:lpstr>Phase 3 Test and Evaluation</vt:lpstr>
      <vt:lpstr>Phase 4 – Product Release</vt:lpstr>
      <vt:lpstr>PowerPoint Presentation</vt:lpstr>
      <vt:lpstr>Conclusion</vt:lpstr>
      <vt:lpstr>Final Thoughts</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the book</dc:title>
  <dc:creator>Joe Tabas</dc:creator>
  <cp:lastModifiedBy>Joe Tabas</cp:lastModifiedBy>
  <cp:revision>17</cp:revision>
  <dcterms:created xsi:type="dcterms:W3CDTF">2017-01-31T12:26:37Z</dcterms:created>
  <dcterms:modified xsi:type="dcterms:W3CDTF">2017-03-16T19:42:00Z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0x0101006EDDDB5EE6D98C44930B742096920B300400F5B6D36B3EF94B4E9A635CDF2A18F5B8</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